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8fb378d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8fb378d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8291b6a4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8291b6a4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89e5cb2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89e5cb2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9412ca4d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9412ca4d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9412ca4d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9412ca4d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89e5cb2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89e5cb2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89e5cb2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89e5cb2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9412ca4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9412ca4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9412ca4d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9412ca4d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9412ca4d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9412ca4d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8291b6a4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8291b6a4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9412ca4d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9412ca4d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4e377c45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4e377c45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8247317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b8247317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4e377c4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4e377c4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onwards, spencer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4e377c4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4e377c4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An overview of the Manufacturing plan for each component/assembly including:</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i. Make vs. Buy analysis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ii. Sourcing of components or raw materials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amazon</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iii. Location (or process) for manufacturing</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	Locally Done by hansen photonics</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iv. Who is responsible for fabricating each component (with approx. timing)?</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v. Estimated cost of each components/fabrication and a total cost roll-up.</a:t>
            </a:r>
            <a:endParaRPr sz="1300">
              <a:solidFill>
                <a:srgbClr val="595959"/>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	50$ Arduino board + 37$ + 5$ connectors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5fd743a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5fd743a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5fd743a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5fd743a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5fd743a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5fd743a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4e377c45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4e377c45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8fb378d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8fb378d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4e377c45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4e377c45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944252c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944252c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4e377c45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4e377c45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4e377c4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4e377c4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5fd743a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5fd743a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5fd743ab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5fd743ab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b4e377c4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b4e377c4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8291b6a4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8291b6a4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Dawson 8 - 23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1.jp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drive.google.com/file/d/12Rigeq8ka1wuX5466XM7Onqlcx5mHfa5/view" TargetMode="External"/><Relationship Id="rId4" Type="http://schemas.openxmlformats.org/officeDocument/2006/relationships/image" Target="../media/image8.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jp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9.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hyperlink" Target="http://drive.google.com/file/d/1RI6ncdhX4xLvi0_Ric7CrufPdJ3Agd5C/view" TargetMode="External"/><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1.jp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jpg"/><Relationship Id="rId4" Type="http://schemas.openxmlformats.org/officeDocument/2006/relationships/image" Target="../media/image7.png"/><Relationship Id="rId5"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80">
                <a:latin typeface="Lato"/>
                <a:ea typeface="Lato"/>
                <a:cs typeface="Lato"/>
                <a:sym typeface="Lato"/>
              </a:rPr>
              <a:t>Combined GPS and Intensity-based Alignment of Laser Devices</a:t>
            </a:r>
            <a:r>
              <a:rPr lang="en" sz="3880">
                <a:latin typeface="Lato"/>
                <a:ea typeface="Lato"/>
                <a:cs typeface="Lato"/>
                <a:sym typeface="Lato"/>
              </a:rPr>
              <a:t> </a:t>
            </a:r>
            <a:endParaRPr sz="3880">
              <a:latin typeface="Lato"/>
              <a:ea typeface="Lato"/>
              <a:cs typeface="Lato"/>
              <a:sym typeface="Lato"/>
            </a:endParaRPr>
          </a:p>
        </p:txBody>
      </p:sp>
      <p:sp>
        <p:nvSpPr>
          <p:cNvPr id="87" name="Google Shape;87;p13"/>
          <p:cNvSpPr txBox="1"/>
          <p:nvPr>
            <p:ph idx="1" type="subTitle"/>
          </p:nvPr>
        </p:nvSpPr>
        <p:spPr>
          <a:xfrm>
            <a:off x="729625" y="3172900"/>
            <a:ext cx="768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Track Tech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Members: Dawson Burgess, </a:t>
            </a:r>
            <a:r>
              <a:rPr lang="en" sz="1800"/>
              <a:t>Marissa</a:t>
            </a:r>
            <a:r>
              <a:rPr lang="en" sz="1800"/>
              <a:t> Samayoa, Spencer Butler</a:t>
            </a:r>
            <a:endParaRPr sz="1800"/>
          </a:p>
        </p:txBody>
      </p:sp>
      <p:pic>
        <p:nvPicPr>
          <p:cNvPr id="88" name="Google Shape;88;p13"/>
          <p:cNvPicPr preferRelativeResize="0"/>
          <p:nvPr/>
        </p:nvPicPr>
        <p:blipFill>
          <a:blip r:embed="rId3">
            <a:alphaModFix/>
          </a:blip>
          <a:stretch>
            <a:fillRect/>
          </a:stretch>
        </p:blipFill>
        <p:spPr>
          <a:xfrm>
            <a:off x="6309451" y="11"/>
            <a:ext cx="1417274" cy="1417302"/>
          </a:xfrm>
          <a:prstGeom prst="rect">
            <a:avLst/>
          </a:prstGeom>
          <a:noFill/>
          <a:ln>
            <a:noFill/>
          </a:ln>
        </p:spPr>
      </p:pic>
      <p:pic>
        <p:nvPicPr>
          <p:cNvPr id="89" name="Google Shape;89;p13"/>
          <p:cNvPicPr preferRelativeResize="0"/>
          <p:nvPr/>
        </p:nvPicPr>
        <p:blipFill>
          <a:blip r:embed="rId4">
            <a:alphaModFix/>
          </a:blip>
          <a:stretch>
            <a:fillRect/>
          </a:stretch>
        </p:blipFill>
        <p:spPr>
          <a:xfrm>
            <a:off x="7726725" y="37"/>
            <a:ext cx="1417275" cy="1417275"/>
          </a:xfrm>
          <a:prstGeom prst="rect">
            <a:avLst/>
          </a:prstGeom>
          <a:noFill/>
          <a:ln>
            <a:noFill/>
          </a:ln>
        </p:spPr>
      </p:pic>
      <p:pic>
        <p:nvPicPr>
          <p:cNvPr id="90" name="Google Shape;90;p13"/>
          <p:cNvPicPr preferRelativeResize="0"/>
          <p:nvPr/>
        </p:nvPicPr>
        <p:blipFill rotWithShape="1">
          <a:blip r:embed="rId5">
            <a:alphaModFix/>
          </a:blip>
          <a:srcRect b="0" l="0" r="0" t="0"/>
          <a:stretch/>
        </p:blipFill>
        <p:spPr>
          <a:xfrm>
            <a:off x="0" y="4203150"/>
            <a:ext cx="3428875" cy="940350"/>
          </a:xfrm>
          <a:prstGeom prst="rect">
            <a:avLst/>
          </a:prstGeom>
          <a:noFill/>
          <a:ln cap="flat" cmpd="sng" w="9525">
            <a:solidFill>
              <a:srgbClr val="4E5567"/>
            </a:solidFill>
            <a:prstDash val="dot"/>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b="4394" l="0" r="0" t="22973"/>
          <a:stretch/>
        </p:blipFill>
        <p:spPr>
          <a:xfrm>
            <a:off x="6591700" y="2882400"/>
            <a:ext cx="1757201" cy="2261100"/>
          </a:xfrm>
          <a:prstGeom prst="rect">
            <a:avLst/>
          </a:prstGeom>
          <a:noFill/>
          <a:ln>
            <a:noFill/>
          </a:ln>
        </p:spPr>
      </p:pic>
      <p:sp>
        <p:nvSpPr>
          <p:cNvPr id="171" name="Google Shape;171;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Description of Parts</a:t>
            </a:r>
            <a:endParaRPr>
              <a:latin typeface="Lato"/>
              <a:ea typeface="Lato"/>
              <a:cs typeface="Lato"/>
              <a:sym typeface="Lato"/>
            </a:endParaRPr>
          </a:p>
        </p:txBody>
      </p:sp>
      <p:pic>
        <p:nvPicPr>
          <p:cNvPr id="172" name="Google Shape;172;p22"/>
          <p:cNvPicPr preferRelativeResize="0"/>
          <p:nvPr/>
        </p:nvPicPr>
        <p:blipFill>
          <a:blip r:embed="rId4">
            <a:alphaModFix/>
          </a:blip>
          <a:stretch>
            <a:fillRect/>
          </a:stretch>
        </p:blipFill>
        <p:spPr>
          <a:xfrm>
            <a:off x="152400" y="2006250"/>
            <a:ext cx="2238639" cy="2984852"/>
          </a:xfrm>
          <a:prstGeom prst="rect">
            <a:avLst/>
          </a:prstGeom>
          <a:noFill/>
          <a:ln>
            <a:noFill/>
          </a:ln>
        </p:spPr>
      </p:pic>
      <p:pic>
        <p:nvPicPr>
          <p:cNvPr id="173" name="Google Shape;173;p22"/>
          <p:cNvPicPr preferRelativeResize="0"/>
          <p:nvPr/>
        </p:nvPicPr>
        <p:blipFill>
          <a:blip r:embed="rId5">
            <a:alphaModFix/>
          </a:blip>
          <a:stretch>
            <a:fillRect/>
          </a:stretch>
        </p:blipFill>
        <p:spPr>
          <a:xfrm>
            <a:off x="2507099" y="2210613"/>
            <a:ext cx="3434824" cy="2576125"/>
          </a:xfrm>
          <a:prstGeom prst="rect">
            <a:avLst/>
          </a:prstGeom>
          <a:noFill/>
          <a:ln>
            <a:noFill/>
          </a:ln>
        </p:spPr>
      </p:pic>
      <p:pic>
        <p:nvPicPr>
          <p:cNvPr id="174" name="Google Shape;174;p22"/>
          <p:cNvPicPr preferRelativeResize="0"/>
          <p:nvPr/>
        </p:nvPicPr>
        <p:blipFill>
          <a:blip r:embed="rId6">
            <a:alphaModFix/>
          </a:blip>
          <a:stretch>
            <a:fillRect/>
          </a:stretch>
        </p:blipFill>
        <p:spPr>
          <a:xfrm>
            <a:off x="6312316" y="1219025"/>
            <a:ext cx="2315960" cy="1736970"/>
          </a:xfrm>
          <a:prstGeom prst="rect">
            <a:avLst/>
          </a:prstGeom>
          <a:noFill/>
          <a:ln>
            <a:noFill/>
          </a:ln>
        </p:spPr>
      </p:pic>
      <p:sp>
        <p:nvSpPr>
          <p:cNvPr id="175" name="Google Shape;175;p22"/>
          <p:cNvSpPr txBox="1"/>
          <p:nvPr/>
        </p:nvSpPr>
        <p:spPr>
          <a:xfrm>
            <a:off x="3454350" y="4110550"/>
            <a:ext cx="2238600" cy="3027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GPS that will attach to robot</a:t>
            </a:r>
            <a:endParaRPr sz="1300">
              <a:solidFill>
                <a:schemeClr val="dk2"/>
              </a:solidFill>
              <a:latin typeface="Lato"/>
              <a:ea typeface="Lato"/>
              <a:cs typeface="Lato"/>
              <a:sym typeface="Lato"/>
            </a:endParaRPr>
          </a:p>
        </p:txBody>
      </p:sp>
      <p:sp>
        <p:nvSpPr>
          <p:cNvPr id="176" name="Google Shape;176;p22"/>
          <p:cNvSpPr txBox="1"/>
          <p:nvPr/>
        </p:nvSpPr>
        <p:spPr>
          <a:xfrm>
            <a:off x="305200" y="4037900"/>
            <a:ext cx="944700" cy="5352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Robot and its board</a:t>
            </a:r>
            <a:endParaRPr sz="1300">
              <a:solidFill>
                <a:schemeClr val="dk2"/>
              </a:solidFill>
              <a:latin typeface="Lato"/>
              <a:ea typeface="Lato"/>
              <a:cs typeface="Lato"/>
              <a:sym typeface="Lato"/>
            </a:endParaRPr>
          </a:p>
        </p:txBody>
      </p:sp>
      <p:sp>
        <p:nvSpPr>
          <p:cNvPr id="177" name="Google Shape;177;p22"/>
          <p:cNvSpPr/>
          <p:nvPr/>
        </p:nvSpPr>
        <p:spPr>
          <a:xfrm rot="-2695310">
            <a:off x="790091" y="2807697"/>
            <a:ext cx="155493" cy="506571"/>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8" name="Google Shape;178;p22"/>
          <p:cNvSpPr txBox="1"/>
          <p:nvPr/>
        </p:nvSpPr>
        <p:spPr>
          <a:xfrm>
            <a:off x="6351000" y="1318650"/>
            <a:ext cx="2238600" cy="3027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GPS that will attach to laser</a:t>
            </a:r>
            <a:endParaRPr sz="1300">
              <a:solidFill>
                <a:schemeClr val="dk2"/>
              </a:solidFill>
              <a:latin typeface="Lato"/>
              <a:ea typeface="Lato"/>
              <a:cs typeface="Lato"/>
              <a:sym typeface="Lato"/>
            </a:endParaRPr>
          </a:p>
        </p:txBody>
      </p:sp>
      <p:sp>
        <p:nvSpPr>
          <p:cNvPr id="179" name="Google Shape;179;p22"/>
          <p:cNvSpPr txBox="1"/>
          <p:nvPr/>
        </p:nvSpPr>
        <p:spPr>
          <a:xfrm>
            <a:off x="7150350" y="4480150"/>
            <a:ext cx="1143300" cy="302700"/>
          </a:xfrm>
          <a:prstGeom prst="rect">
            <a:avLst/>
          </a:prstGeom>
          <a:solidFill>
            <a:schemeClr val="dk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Laser device</a:t>
            </a:r>
            <a:endParaRPr sz="1300">
              <a:solidFill>
                <a:schemeClr val="dk2"/>
              </a:solidFill>
              <a:latin typeface="Lato"/>
              <a:ea typeface="Lato"/>
              <a:cs typeface="Lato"/>
              <a:sym typeface="Lato"/>
            </a:endParaRPr>
          </a:p>
        </p:txBody>
      </p:sp>
      <p:pic>
        <p:nvPicPr>
          <p:cNvPr id="180" name="Google Shape;180;p22"/>
          <p:cNvPicPr preferRelativeResize="0"/>
          <p:nvPr/>
        </p:nvPicPr>
        <p:blipFill>
          <a:blip r:embed="rId7">
            <a:alphaModFix/>
          </a:blip>
          <a:stretch>
            <a:fillRect/>
          </a:stretch>
        </p:blipFill>
        <p:spPr>
          <a:xfrm>
            <a:off x="0" y="0"/>
            <a:ext cx="1245951" cy="1245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ato"/>
                <a:ea typeface="Lato"/>
                <a:cs typeface="Lato"/>
                <a:sym typeface="Lato"/>
              </a:rPr>
              <a:t>GPS and Accelerometer </a:t>
            </a:r>
            <a:endParaRPr>
              <a:latin typeface="Lato"/>
              <a:ea typeface="Lato"/>
              <a:cs typeface="Lato"/>
              <a:sym typeface="Lato"/>
            </a:endParaRPr>
          </a:p>
        </p:txBody>
      </p:sp>
      <p:sp>
        <p:nvSpPr>
          <p:cNvPr id="186" name="Google Shape;186;p23"/>
          <p:cNvSpPr txBox="1"/>
          <p:nvPr>
            <p:ph idx="1" type="body"/>
          </p:nvPr>
        </p:nvSpPr>
        <p:spPr>
          <a:xfrm>
            <a:off x="721225" y="2781725"/>
            <a:ext cx="3300900" cy="19464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We will be using the GPS and </a:t>
            </a:r>
            <a:r>
              <a:rPr lang="en"/>
              <a:t>accelerometers to get positional data from the laser and the robot.</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83437"/>
              <a:buChar char="●"/>
            </a:pPr>
            <a:r>
              <a:rPr lang="en"/>
              <a:t>This will help us to get the robot to look in the right direction, as well as make sure the laser is in an appropriate range. </a:t>
            </a:r>
            <a:endParaRPr sz="1558"/>
          </a:p>
        </p:txBody>
      </p:sp>
      <p:pic>
        <p:nvPicPr>
          <p:cNvPr id="187" name="Google Shape;187;p23" title="IMG_5046.MOV">
            <a:hlinkClick r:id="rId3"/>
          </p:cNvPr>
          <p:cNvPicPr preferRelativeResize="0"/>
          <p:nvPr/>
        </p:nvPicPr>
        <p:blipFill>
          <a:blip r:embed="rId4">
            <a:alphaModFix/>
          </a:blip>
          <a:stretch>
            <a:fillRect/>
          </a:stretch>
        </p:blipFill>
        <p:spPr>
          <a:xfrm>
            <a:off x="5333875" y="1509913"/>
            <a:ext cx="2831550" cy="2123675"/>
          </a:xfrm>
          <a:prstGeom prst="rect">
            <a:avLst/>
          </a:prstGeom>
          <a:noFill/>
          <a:ln>
            <a:noFill/>
          </a:ln>
        </p:spPr>
      </p:pic>
      <p:sp>
        <p:nvSpPr>
          <p:cNvPr id="188" name="Google Shape;188;p23"/>
          <p:cNvSpPr txBox="1"/>
          <p:nvPr/>
        </p:nvSpPr>
        <p:spPr>
          <a:xfrm>
            <a:off x="5464600" y="3686675"/>
            <a:ext cx="2567700" cy="8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The blinking light means we have a fix on the satellites.</a:t>
            </a:r>
            <a:endParaRPr sz="1300">
              <a:solidFill>
                <a:schemeClr val="accent1"/>
              </a:solidFill>
              <a:latin typeface="Lato"/>
              <a:ea typeface="Lato"/>
              <a:cs typeface="Lato"/>
              <a:sym typeface="Lato"/>
            </a:endParaRPr>
          </a:p>
        </p:txBody>
      </p:sp>
      <p:pic>
        <p:nvPicPr>
          <p:cNvPr id="189" name="Google Shape;189;p23"/>
          <p:cNvPicPr preferRelativeResize="0"/>
          <p:nvPr/>
        </p:nvPicPr>
        <p:blipFill>
          <a:blip r:embed="rId5">
            <a:alphaModFix/>
          </a:blip>
          <a:stretch>
            <a:fillRect/>
          </a:stretch>
        </p:blipFill>
        <p:spPr>
          <a:xfrm>
            <a:off x="0" y="600"/>
            <a:ext cx="1245951" cy="12459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GPS Data Description</a:t>
            </a:r>
            <a:endParaRPr>
              <a:latin typeface="Lato"/>
              <a:ea typeface="Lato"/>
              <a:cs typeface="Lato"/>
              <a:sym typeface="Lato"/>
            </a:endParaRPr>
          </a:p>
        </p:txBody>
      </p:sp>
      <p:sp>
        <p:nvSpPr>
          <p:cNvPr id="195" name="Google Shape;195;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600">
                <a:latin typeface="Times New Roman"/>
                <a:ea typeface="Times New Roman"/>
                <a:cs typeface="Times New Roman"/>
                <a:sym typeface="Times New Roman"/>
              </a:rPr>
              <a:t>The two types of GPS data we </a:t>
            </a:r>
            <a:r>
              <a:rPr lang="en" sz="1600">
                <a:latin typeface="Times New Roman"/>
                <a:ea typeface="Times New Roman"/>
                <a:cs typeface="Times New Roman"/>
                <a:sym typeface="Times New Roman"/>
              </a:rPr>
              <a:t>receive</a:t>
            </a:r>
            <a:r>
              <a:rPr lang="en" sz="1600">
                <a:latin typeface="Times New Roman"/>
                <a:ea typeface="Times New Roman"/>
                <a:cs typeface="Times New Roman"/>
                <a:sym typeface="Times New Roman"/>
              </a:rPr>
              <a:t> most from GT-U7 GPS device are of the following protocols: $GPGGA and $GPRMC.</a:t>
            </a:r>
            <a:endParaRPr sz="160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en" sz="1600" u="sng">
                <a:latin typeface="Times New Roman"/>
                <a:ea typeface="Times New Roman"/>
                <a:cs typeface="Times New Roman"/>
                <a:sym typeface="Times New Roman"/>
              </a:rPr>
              <a:t>$GPGGA</a:t>
            </a:r>
            <a:r>
              <a:rPr lang="en" sz="1600">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This log contains time, position and fix related data of the GNSS receiver. The GPGGA log outputs these messages without waiting for a valid almanac. Instead, it uses a UTC time, calculated with default parameters. In this case, the UTC time status is set to WARNING since it may not be one hundred percent accurate. When a valid almanac is available, the receiver uses the real parameters. Then the UTC time status is set to VALID.</a:t>
            </a:r>
            <a:endParaRPr sz="160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rPr lang="en" sz="1600" u="sng">
                <a:latin typeface="Times New Roman"/>
                <a:ea typeface="Times New Roman"/>
                <a:cs typeface="Times New Roman"/>
                <a:sym typeface="Times New Roman"/>
              </a:rPr>
              <a:t>$GPRMC:</a:t>
            </a:r>
            <a:r>
              <a:rPr lang="en" sz="1600">
                <a:latin typeface="Times New Roman"/>
                <a:ea typeface="Times New Roman"/>
                <a:cs typeface="Times New Roman"/>
                <a:sym typeface="Times New Roman"/>
              </a:rPr>
              <a:t> </a:t>
            </a:r>
            <a:r>
              <a:rPr lang="en" sz="1600">
                <a:solidFill>
                  <a:srgbClr val="000000"/>
                </a:solidFill>
                <a:latin typeface="Times New Roman"/>
                <a:ea typeface="Times New Roman"/>
                <a:cs typeface="Times New Roman"/>
                <a:sym typeface="Times New Roman"/>
              </a:rPr>
              <a:t>This log contains time, date, position, track made good and speed data provided by the GPS navigation receiver. </a:t>
            </a:r>
            <a:endParaRPr sz="1600">
              <a:latin typeface="Times New Roman"/>
              <a:ea typeface="Times New Roman"/>
              <a:cs typeface="Times New Roman"/>
              <a:sym typeface="Times New Roman"/>
            </a:endParaRPr>
          </a:p>
        </p:txBody>
      </p:sp>
      <p:pic>
        <p:nvPicPr>
          <p:cNvPr id="196" name="Google Shape;196;p24"/>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197" name="Google Shape;197;p24"/>
          <p:cNvPicPr preferRelativeResize="0"/>
          <p:nvPr/>
        </p:nvPicPr>
        <p:blipFill>
          <a:blip r:embed="rId4">
            <a:alphaModFix/>
          </a:blip>
          <a:stretch>
            <a:fillRect/>
          </a:stretch>
        </p:blipFill>
        <p:spPr>
          <a:xfrm>
            <a:off x="6850400" y="600"/>
            <a:ext cx="2293600" cy="1955474"/>
          </a:xfrm>
          <a:prstGeom prst="rect">
            <a:avLst/>
          </a:prstGeom>
          <a:noFill/>
          <a:ln>
            <a:noFill/>
          </a:ln>
        </p:spPr>
      </p:pic>
      <p:pic>
        <p:nvPicPr>
          <p:cNvPr id="198" name="Google Shape;198;p24"/>
          <p:cNvPicPr preferRelativeResize="0"/>
          <p:nvPr/>
        </p:nvPicPr>
        <p:blipFill>
          <a:blip r:embed="rId5">
            <a:alphaModFix/>
          </a:blip>
          <a:stretch>
            <a:fillRect/>
          </a:stretch>
        </p:blipFill>
        <p:spPr>
          <a:xfrm>
            <a:off x="4684475" y="0"/>
            <a:ext cx="2165925" cy="21603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1" type="body"/>
          </p:nvPr>
        </p:nvSpPr>
        <p:spPr>
          <a:xfrm>
            <a:off x="1800" y="1248250"/>
            <a:ext cx="9144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rPr>
              <a:t>Example Data Point: </a:t>
            </a:r>
            <a:r>
              <a:rPr lang="en" sz="1400">
                <a:solidFill>
                  <a:srgbClr val="000000"/>
                </a:solidFill>
                <a:highlight>
                  <a:srgbClr val="FFFF00"/>
                </a:highlight>
              </a:rPr>
              <a:t>$GPGGA</a:t>
            </a:r>
            <a:r>
              <a:rPr lang="en" sz="1400">
                <a:solidFill>
                  <a:srgbClr val="000000"/>
                </a:solidFill>
              </a:rPr>
              <a:t>,202530.00,</a:t>
            </a:r>
            <a:r>
              <a:rPr lang="en" sz="1400">
                <a:solidFill>
                  <a:srgbClr val="000000"/>
                </a:solidFill>
                <a:highlight>
                  <a:srgbClr val="00FF00"/>
                </a:highlight>
              </a:rPr>
              <a:t>5109.0262,N</a:t>
            </a:r>
            <a:r>
              <a:rPr lang="en" sz="1400">
                <a:solidFill>
                  <a:srgbClr val="000000"/>
                </a:solidFill>
              </a:rPr>
              <a:t>,</a:t>
            </a:r>
            <a:r>
              <a:rPr lang="en" sz="1400">
                <a:solidFill>
                  <a:srgbClr val="000000"/>
                </a:solidFill>
                <a:highlight>
                  <a:srgbClr val="00FFFF"/>
                </a:highlight>
              </a:rPr>
              <a:t>11401.8407,W</a:t>
            </a:r>
            <a:r>
              <a:rPr lang="en" sz="1400">
                <a:solidFill>
                  <a:srgbClr val="000000"/>
                </a:solidFill>
              </a:rPr>
              <a:t>,5,40,0.5,1097.36,M,-17.00,M,18,TSTR*61</a:t>
            </a:r>
            <a:endParaRPr sz="1400"/>
          </a:p>
        </p:txBody>
      </p:sp>
      <p:sp>
        <p:nvSpPr>
          <p:cNvPr id="204" name="Google Shape;204;p25"/>
          <p:cNvSpPr txBox="1"/>
          <p:nvPr>
            <p:ph type="title"/>
          </p:nvPr>
        </p:nvSpPr>
        <p:spPr>
          <a:xfrm>
            <a:off x="729450" y="498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GPS Data Description: $GPGGA</a:t>
            </a:r>
            <a:endParaRPr>
              <a:latin typeface="Lato"/>
              <a:ea typeface="Lato"/>
              <a:cs typeface="Lato"/>
              <a:sym typeface="Lato"/>
            </a:endParaRPr>
          </a:p>
          <a:p>
            <a:pPr indent="0" lvl="0" marL="0" rtl="0" algn="l">
              <a:spcBef>
                <a:spcPts val="0"/>
              </a:spcBef>
              <a:spcAft>
                <a:spcPts val="0"/>
              </a:spcAft>
              <a:buNone/>
            </a:pPr>
            <a:r>
              <a:t/>
            </a:r>
            <a:endParaRPr/>
          </a:p>
        </p:txBody>
      </p:sp>
      <p:pic>
        <p:nvPicPr>
          <p:cNvPr id="205" name="Google Shape;205;p25"/>
          <p:cNvPicPr preferRelativeResize="0"/>
          <p:nvPr/>
        </p:nvPicPr>
        <p:blipFill>
          <a:blip r:embed="rId3">
            <a:alphaModFix/>
          </a:blip>
          <a:stretch>
            <a:fillRect/>
          </a:stretch>
        </p:blipFill>
        <p:spPr>
          <a:xfrm>
            <a:off x="1800" y="1840150"/>
            <a:ext cx="9144003" cy="2536624"/>
          </a:xfrm>
          <a:prstGeom prst="rect">
            <a:avLst/>
          </a:prstGeom>
          <a:noFill/>
          <a:ln>
            <a:noFill/>
          </a:ln>
        </p:spPr>
      </p:pic>
      <p:pic>
        <p:nvPicPr>
          <p:cNvPr id="206" name="Google Shape;206;p25"/>
          <p:cNvPicPr preferRelativeResize="0"/>
          <p:nvPr/>
        </p:nvPicPr>
        <p:blipFill rotWithShape="1">
          <a:blip r:embed="rId4">
            <a:alphaModFix/>
          </a:blip>
          <a:srcRect b="0" l="0" r="0" t="33172"/>
          <a:stretch/>
        </p:blipFill>
        <p:spPr>
          <a:xfrm>
            <a:off x="1800" y="4376775"/>
            <a:ext cx="9144003" cy="766725"/>
          </a:xfrm>
          <a:prstGeom prst="rect">
            <a:avLst/>
          </a:prstGeom>
          <a:noFill/>
          <a:ln>
            <a:noFill/>
          </a:ln>
        </p:spPr>
      </p:pic>
      <p:pic>
        <p:nvPicPr>
          <p:cNvPr id="207" name="Google Shape;207;p25"/>
          <p:cNvPicPr preferRelativeResize="0"/>
          <p:nvPr/>
        </p:nvPicPr>
        <p:blipFill>
          <a:blip r:embed="rId5">
            <a:alphaModFix/>
          </a:blip>
          <a:stretch>
            <a:fillRect/>
          </a:stretch>
        </p:blipFill>
        <p:spPr>
          <a:xfrm>
            <a:off x="0" y="600"/>
            <a:ext cx="932751" cy="932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729450" y="498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GPS Data Description: $GPRMC</a:t>
            </a:r>
            <a:endParaRPr>
              <a:latin typeface="Lato"/>
              <a:ea typeface="Lato"/>
              <a:cs typeface="Lato"/>
              <a:sym typeface="Lato"/>
            </a:endParaRPr>
          </a:p>
          <a:p>
            <a:pPr indent="0" lvl="0" marL="0" rtl="0" algn="l">
              <a:spcBef>
                <a:spcPts val="0"/>
              </a:spcBef>
              <a:spcAft>
                <a:spcPts val="0"/>
              </a:spcAft>
              <a:buNone/>
            </a:pPr>
            <a:r>
              <a:t/>
            </a:r>
            <a:endParaRPr/>
          </a:p>
        </p:txBody>
      </p:sp>
      <p:sp>
        <p:nvSpPr>
          <p:cNvPr id="213" name="Google Shape;213;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26"/>
          <p:cNvPicPr preferRelativeResize="0"/>
          <p:nvPr/>
        </p:nvPicPr>
        <p:blipFill>
          <a:blip r:embed="rId3">
            <a:alphaModFix/>
          </a:blip>
          <a:stretch>
            <a:fillRect/>
          </a:stretch>
        </p:blipFill>
        <p:spPr>
          <a:xfrm>
            <a:off x="0" y="1747199"/>
            <a:ext cx="9144003" cy="2682800"/>
          </a:xfrm>
          <a:prstGeom prst="rect">
            <a:avLst/>
          </a:prstGeom>
          <a:noFill/>
          <a:ln>
            <a:noFill/>
          </a:ln>
        </p:spPr>
      </p:pic>
      <p:pic>
        <p:nvPicPr>
          <p:cNvPr id="215" name="Google Shape;215;p26"/>
          <p:cNvPicPr preferRelativeResize="0"/>
          <p:nvPr/>
        </p:nvPicPr>
        <p:blipFill>
          <a:blip r:embed="rId4">
            <a:alphaModFix/>
          </a:blip>
          <a:stretch>
            <a:fillRect/>
          </a:stretch>
        </p:blipFill>
        <p:spPr>
          <a:xfrm>
            <a:off x="0" y="4430000"/>
            <a:ext cx="9144003" cy="713500"/>
          </a:xfrm>
          <a:prstGeom prst="rect">
            <a:avLst/>
          </a:prstGeom>
          <a:noFill/>
          <a:ln>
            <a:noFill/>
          </a:ln>
        </p:spPr>
      </p:pic>
      <p:sp>
        <p:nvSpPr>
          <p:cNvPr id="216" name="Google Shape;216;p26"/>
          <p:cNvSpPr txBox="1"/>
          <p:nvPr/>
        </p:nvSpPr>
        <p:spPr>
          <a:xfrm>
            <a:off x="0" y="1363925"/>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Example Data Point: </a:t>
            </a:r>
            <a:r>
              <a:rPr lang="en">
                <a:highlight>
                  <a:srgbClr val="FFFF00"/>
                </a:highlight>
                <a:latin typeface="Lato"/>
                <a:ea typeface="Lato"/>
                <a:cs typeface="Lato"/>
                <a:sym typeface="Lato"/>
              </a:rPr>
              <a:t>$GPRMC</a:t>
            </a:r>
            <a:r>
              <a:rPr lang="en">
                <a:latin typeface="Lato"/>
                <a:ea typeface="Lato"/>
                <a:cs typeface="Lato"/>
                <a:sym typeface="Lato"/>
              </a:rPr>
              <a:t>,203522.00,A,</a:t>
            </a:r>
            <a:r>
              <a:rPr lang="en">
                <a:highlight>
                  <a:srgbClr val="00FF00"/>
                </a:highlight>
                <a:latin typeface="Lato"/>
                <a:ea typeface="Lato"/>
                <a:cs typeface="Lato"/>
                <a:sym typeface="Lato"/>
              </a:rPr>
              <a:t>5109.0262308,N</a:t>
            </a:r>
            <a:r>
              <a:rPr lang="en">
                <a:latin typeface="Lato"/>
                <a:ea typeface="Lato"/>
                <a:cs typeface="Lato"/>
                <a:sym typeface="Lato"/>
              </a:rPr>
              <a:t>,</a:t>
            </a:r>
            <a:r>
              <a:rPr lang="en">
                <a:highlight>
                  <a:srgbClr val="00FFFF"/>
                </a:highlight>
                <a:latin typeface="Lato"/>
                <a:ea typeface="Lato"/>
                <a:cs typeface="Lato"/>
                <a:sym typeface="Lato"/>
              </a:rPr>
              <a:t>11401.8407342,W</a:t>
            </a:r>
            <a:r>
              <a:rPr lang="en">
                <a:latin typeface="Lato"/>
                <a:ea typeface="Lato"/>
                <a:cs typeface="Lato"/>
                <a:sym typeface="Lato"/>
              </a:rPr>
              <a:t>,0.004,133.4,130522,0.0,E,D*2B</a:t>
            </a:r>
            <a:endParaRPr>
              <a:solidFill>
                <a:schemeClr val="accent1"/>
              </a:solidFill>
              <a:latin typeface="Lato"/>
              <a:ea typeface="Lato"/>
              <a:cs typeface="Lato"/>
              <a:sym typeface="Lato"/>
            </a:endParaRPr>
          </a:p>
        </p:txBody>
      </p:sp>
      <p:pic>
        <p:nvPicPr>
          <p:cNvPr id="217" name="Google Shape;217;p26"/>
          <p:cNvPicPr preferRelativeResize="0"/>
          <p:nvPr/>
        </p:nvPicPr>
        <p:blipFill>
          <a:blip r:embed="rId5">
            <a:alphaModFix/>
          </a:blip>
          <a:stretch>
            <a:fillRect/>
          </a:stretch>
        </p:blipFill>
        <p:spPr>
          <a:xfrm>
            <a:off x="0" y="600"/>
            <a:ext cx="947349" cy="947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ato"/>
                <a:ea typeface="Lato"/>
                <a:cs typeface="Lato"/>
                <a:sym typeface="Lato"/>
              </a:rPr>
              <a:t>Breakdown of Code</a:t>
            </a:r>
            <a:endParaRPr>
              <a:latin typeface="Lato"/>
              <a:ea typeface="Lato"/>
              <a:cs typeface="Lato"/>
              <a:sym typeface="Lato"/>
            </a:endParaRPr>
          </a:p>
        </p:txBody>
      </p:sp>
      <p:sp>
        <p:nvSpPr>
          <p:cNvPr id="223" name="Google Shape;223;p27"/>
          <p:cNvSpPr txBox="1"/>
          <p:nvPr/>
        </p:nvSpPr>
        <p:spPr>
          <a:xfrm>
            <a:off x="4866625" y="1031125"/>
            <a:ext cx="3248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Overview: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 big </a:t>
            </a:r>
            <a:r>
              <a:rPr lang="en">
                <a:solidFill>
                  <a:schemeClr val="accent1"/>
                </a:solidFill>
                <a:latin typeface="Lato"/>
                <a:ea typeface="Lato"/>
                <a:cs typeface="Lato"/>
                <a:sym typeface="Lato"/>
              </a:rPr>
              <a:t>picture</a:t>
            </a:r>
            <a:r>
              <a:rPr lang="en">
                <a:solidFill>
                  <a:schemeClr val="accent1"/>
                </a:solidFill>
                <a:latin typeface="Lato"/>
                <a:ea typeface="Lato"/>
                <a:cs typeface="Lato"/>
                <a:sym typeface="Lato"/>
              </a:rPr>
              <a:t> overview of what TinyGPSPlus is and what is has to offer.</a:t>
            </a:r>
            <a:endParaRPr>
              <a:solidFill>
                <a:schemeClr val="accent1"/>
              </a:solidFill>
              <a:latin typeface="Lato"/>
              <a:ea typeface="Lato"/>
              <a:cs typeface="Lato"/>
              <a:sym typeface="Lato"/>
            </a:endParaRPr>
          </a:p>
          <a:p>
            <a:pPr indent="-317500" lvl="1" marL="9144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Then we will </a:t>
            </a:r>
            <a:r>
              <a:rPr lang="en">
                <a:solidFill>
                  <a:schemeClr val="accent1"/>
                </a:solidFill>
                <a:latin typeface="Lato"/>
                <a:ea typeface="Lato"/>
                <a:cs typeface="Lato"/>
                <a:sym typeface="Lato"/>
              </a:rPr>
              <a:t>showcase</a:t>
            </a:r>
            <a:r>
              <a:rPr lang="en">
                <a:solidFill>
                  <a:schemeClr val="accent1"/>
                </a:solidFill>
                <a:latin typeface="Lato"/>
                <a:ea typeface="Lato"/>
                <a:cs typeface="Lato"/>
                <a:sym typeface="Lato"/>
              </a:rPr>
              <a:t> some of the functions we will be  using in our code.</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A big </a:t>
            </a:r>
            <a:r>
              <a:rPr lang="en">
                <a:solidFill>
                  <a:schemeClr val="accent1"/>
                </a:solidFill>
                <a:latin typeface="Lato"/>
                <a:ea typeface="Lato"/>
                <a:cs typeface="Lato"/>
                <a:sym typeface="Lato"/>
              </a:rPr>
              <a:t>picture</a:t>
            </a:r>
            <a:r>
              <a:rPr lang="en">
                <a:solidFill>
                  <a:schemeClr val="accent1"/>
                </a:solidFill>
                <a:latin typeface="Lato"/>
                <a:ea typeface="Lato"/>
                <a:cs typeface="Lato"/>
                <a:sym typeface="Lato"/>
              </a:rPr>
              <a:t> view of xArmServoController library. </a:t>
            </a:r>
            <a:endParaRPr>
              <a:solidFill>
                <a:schemeClr val="accent1"/>
              </a:solidFill>
              <a:latin typeface="Lato"/>
              <a:ea typeface="Lato"/>
              <a:cs typeface="Lato"/>
              <a:sym typeface="Lato"/>
            </a:endParaRPr>
          </a:p>
          <a:p>
            <a:pPr indent="-317500" lvl="1" marL="9144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Showcasing how it works and the functions we will make use of.</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Then we will take a look at some snippets of important sections of our code and </a:t>
            </a:r>
            <a:r>
              <a:rPr lang="en">
                <a:solidFill>
                  <a:schemeClr val="accent1"/>
                </a:solidFill>
                <a:latin typeface="Lato"/>
                <a:ea typeface="Lato"/>
                <a:cs typeface="Lato"/>
                <a:sym typeface="Lato"/>
              </a:rPr>
              <a:t>what's</a:t>
            </a:r>
            <a:r>
              <a:rPr lang="en">
                <a:solidFill>
                  <a:schemeClr val="accent1"/>
                </a:solidFill>
                <a:latin typeface="Lato"/>
                <a:ea typeface="Lato"/>
                <a:cs typeface="Lato"/>
                <a:sym typeface="Lato"/>
              </a:rPr>
              <a:t> to come.</a:t>
            </a:r>
            <a:endParaRPr>
              <a:solidFill>
                <a:schemeClr val="accent1"/>
              </a:solidFill>
              <a:latin typeface="Lato"/>
              <a:ea typeface="Lato"/>
              <a:cs typeface="Lato"/>
              <a:sym typeface="Lato"/>
            </a:endParaRPr>
          </a:p>
          <a:p>
            <a:pPr indent="-311150" lvl="1" marL="914400" rtl="0" algn="l">
              <a:spcBef>
                <a:spcPts val="0"/>
              </a:spcBef>
              <a:spcAft>
                <a:spcPts val="0"/>
              </a:spcAft>
              <a:buClr>
                <a:schemeClr val="accent1"/>
              </a:buClr>
              <a:buSzPts val="1300"/>
              <a:buFont typeface="Lato"/>
              <a:buChar char="-"/>
            </a:pPr>
            <a:r>
              <a:rPr lang="en">
                <a:solidFill>
                  <a:schemeClr val="accent1"/>
                </a:solidFill>
                <a:latin typeface="Lato"/>
                <a:ea typeface="Lato"/>
                <a:cs typeface="Lato"/>
                <a:sym typeface="Lato"/>
              </a:rPr>
              <a:t>Some of the new tools we have implemented for </a:t>
            </a:r>
            <a:r>
              <a:rPr lang="en">
                <a:solidFill>
                  <a:schemeClr val="accent1"/>
                </a:solidFill>
                <a:latin typeface="Lato"/>
                <a:ea typeface="Lato"/>
                <a:cs typeface="Lato"/>
                <a:sym typeface="Lato"/>
              </a:rPr>
              <a:t>building</a:t>
            </a:r>
            <a:r>
              <a:rPr lang="en">
                <a:solidFill>
                  <a:schemeClr val="accent1"/>
                </a:solidFill>
                <a:latin typeface="Lato"/>
                <a:ea typeface="Lato"/>
                <a:cs typeface="Lato"/>
                <a:sym typeface="Lato"/>
              </a:rPr>
              <a:t> and compiling, etc.</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pic>
        <p:nvPicPr>
          <p:cNvPr id="224" name="Google Shape;224;p27"/>
          <p:cNvPicPr preferRelativeResize="0"/>
          <p:nvPr/>
        </p:nvPicPr>
        <p:blipFill>
          <a:blip r:embed="rId3">
            <a:alphaModFix/>
          </a:blip>
          <a:stretch>
            <a:fillRect/>
          </a:stretch>
        </p:blipFill>
        <p:spPr>
          <a:xfrm>
            <a:off x="529163" y="2330725"/>
            <a:ext cx="3702575" cy="2678750"/>
          </a:xfrm>
          <a:prstGeom prst="rect">
            <a:avLst/>
          </a:prstGeom>
          <a:noFill/>
          <a:ln>
            <a:noFill/>
          </a:ln>
        </p:spPr>
      </p:pic>
      <p:pic>
        <p:nvPicPr>
          <p:cNvPr id="225" name="Google Shape;225;p27"/>
          <p:cNvPicPr preferRelativeResize="0"/>
          <p:nvPr/>
        </p:nvPicPr>
        <p:blipFill>
          <a:blip r:embed="rId4">
            <a:alphaModFix/>
          </a:blip>
          <a:stretch>
            <a:fillRect/>
          </a:stretch>
        </p:blipFill>
        <p:spPr>
          <a:xfrm>
            <a:off x="0" y="0"/>
            <a:ext cx="1245951" cy="1245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40">
                <a:latin typeface="Lato"/>
                <a:ea typeface="Lato"/>
                <a:cs typeface="Lato"/>
                <a:sym typeface="Lato"/>
              </a:rPr>
              <a:t>TinyGps++ Library</a:t>
            </a:r>
            <a:endParaRPr sz="2440">
              <a:latin typeface="Lato"/>
              <a:ea typeface="Lato"/>
              <a:cs typeface="Lato"/>
              <a:sym typeface="Lato"/>
            </a:endParaRPr>
          </a:p>
        </p:txBody>
      </p:sp>
      <p:sp>
        <p:nvSpPr>
          <p:cNvPr id="231" name="Google Shape;231;p28"/>
          <p:cNvSpPr txBox="1"/>
          <p:nvPr>
            <p:ph idx="1" type="body"/>
          </p:nvPr>
        </p:nvSpPr>
        <p:spPr>
          <a:xfrm>
            <a:off x="729450" y="2078875"/>
            <a:ext cx="7688700" cy="2798400"/>
          </a:xfrm>
          <a:prstGeom prst="rect">
            <a:avLst/>
          </a:prstGeom>
          <a:solidFill>
            <a:schemeClr val="lt1"/>
          </a:solidFill>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This library is compatible with </a:t>
            </a:r>
            <a:r>
              <a:rPr b="1" lang="en" sz="1400"/>
              <a:t>all</a:t>
            </a:r>
            <a:r>
              <a:rPr lang="en" sz="1400"/>
              <a:t> architectures, so you should be able to use it on all the Arduino boards.</a:t>
            </a:r>
            <a:endParaRPr sz="1400"/>
          </a:p>
          <a:p>
            <a:pPr indent="-317500" lvl="0" marL="457200" rtl="0" algn="l">
              <a:lnSpc>
                <a:spcPct val="150000"/>
              </a:lnSpc>
              <a:spcBef>
                <a:spcPts val="0"/>
              </a:spcBef>
              <a:spcAft>
                <a:spcPts val="0"/>
              </a:spcAft>
              <a:buSzPts val="1400"/>
              <a:buChar char="●"/>
            </a:pPr>
            <a:r>
              <a:rPr lang="en" sz="1400">
                <a:highlight>
                  <a:schemeClr val="lt1"/>
                </a:highlight>
              </a:rPr>
              <a:t>Like its predecessor, TinyGPS, this library provides compact and easy-to-use methods for extracting position, date, time, altitude, speed, and course from consumer GPS devices.</a:t>
            </a:r>
            <a:endParaRPr sz="1400">
              <a:highlight>
                <a:schemeClr val="lt1"/>
              </a:highlight>
            </a:endParaRPr>
          </a:p>
          <a:p>
            <a:pPr indent="-317500" lvl="0" marL="457200" rtl="0" algn="l">
              <a:lnSpc>
                <a:spcPct val="150000"/>
              </a:lnSpc>
              <a:spcBef>
                <a:spcPts val="0"/>
              </a:spcBef>
              <a:spcAft>
                <a:spcPts val="0"/>
              </a:spcAft>
              <a:buSzPts val="1400"/>
              <a:buChar char="●"/>
            </a:pPr>
            <a:r>
              <a:rPr lang="en" sz="1400">
                <a:highlight>
                  <a:schemeClr val="lt1"/>
                </a:highlight>
              </a:rPr>
              <a:t>TinyGPSPlus’s programmer interface is considerably simpler to use than TinyGPS, and the new library can extract arbitrary data from any of the myriad NMEA sentences out there, even proprietary ones.</a:t>
            </a:r>
            <a:endParaRPr sz="1400">
              <a:highlight>
                <a:schemeClr val="lt1"/>
              </a:highlight>
            </a:endParaRPr>
          </a:p>
          <a:p>
            <a:pPr indent="0" lvl="0" marL="0" rtl="0" algn="l">
              <a:spcBef>
                <a:spcPts val="1200"/>
              </a:spcBef>
              <a:spcAft>
                <a:spcPts val="1200"/>
              </a:spcAft>
              <a:buSzPts val="275"/>
              <a:buNone/>
            </a:pPr>
            <a:r>
              <a:t/>
            </a:r>
            <a:endParaRPr sz="525"/>
          </a:p>
        </p:txBody>
      </p:sp>
      <p:pic>
        <p:nvPicPr>
          <p:cNvPr id="232" name="Google Shape;232;p28"/>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233" name="Google Shape;233;p28"/>
          <p:cNvPicPr preferRelativeResize="0"/>
          <p:nvPr/>
        </p:nvPicPr>
        <p:blipFill>
          <a:blip r:embed="rId4">
            <a:alphaModFix/>
          </a:blip>
          <a:stretch>
            <a:fillRect/>
          </a:stretch>
        </p:blipFill>
        <p:spPr>
          <a:xfrm>
            <a:off x="5806575" y="410151"/>
            <a:ext cx="3337425" cy="1668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TinyGps++ Library</a:t>
            </a:r>
            <a:endParaRPr>
              <a:latin typeface="Lato"/>
              <a:ea typeface="Lato"/>
              <a:cs typeface="Lato"/>
              <a:sym typeface="Lato"/>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39" name="Google Shape;239;p29"/>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240" name="Google Shape;240;p29"/>
          <p:cNvPicPr preferRelativeResize="0"/>
          <p:nvPr/>
        </p:nvPicPr>
        <p:blipFill>
          <a:blip r:embed="rId4">
            <a:alphaModFix/>
          </a:blip>
          <a:stretch>
            <a:fillRect/>
          </a:stretch>
        </p:blipFill>
        <p:spPr>
          <a:xfrm>
            <a:off x="4512600" y="126154"/>
            <a:ext cx="4472626" cy="4891183"/>
          </a:xfrm>
          <a:prstGeom prst="rect">
            <a:avLst/>
          </a:prstGeom>
          <a:noFill/>
          <a:ln>
            <a:noFill/>
          </a:ln>
        </p:spPr>
      </p:pic>
      <p:cxnSp>
        <p:nvCxnSpPr>
          <p:cNvPr id="241" name="Google Shape;241;p29"/>
          <p:cNvCxnSpPr/>
          <p:nvPr/>
        </p:nvCxnSpPr>
        <p:spPr>
          <a:xfrm flipH="1">
            <a:off x="7825475" y="694375"/>
            <a:ext cx="1011600" cy="10800"/>
          </a:xfrm>
          <a:prstGeom prst="straightConnector1">
            <a:avLst/>
          </a:prstGeom>
          <a:noFill/>
          <a:ln cap="flat" cmpd="sng" w="38100">
            <a:solidFill>
              <a:schemeClr val="lt1"/>
            </a:solidFill>
            <a:prstDash val="solid"/>
            <a:round/>
            <a:headEnd len="med" w="med" type="none"/>
            <a:tailEnd len="med" w="med" type="triangle"/>
          </a:ln>
        </p:spPr>
      </p:cxnSp>
      <p:sp>
        <p:nvSpPr>
          <p:cNvPr id="242" name="Google Shape;242;p29"/>
          <p:cNvSpPr txBox="1"/>
          <p:nvPr/>
        </p:nvSpPr>
        <p:spPr>
          <a:xfrm>
            <a:off x="729450" y="2310850"/>
            <a:ext cx="3189300" cy="247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An overview of the class definition for what we will be using to receive and translate GPS data - the TinyGPSPlus class.  </a:t>
            </a:r>
            <a:endParaRPr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accent1"/>
                </a:solidFill>
                <a:latin typeface="Lato"/>
                <a:ea typeface="Lato"/>
                <a:cs typeface="Lato"/>
                <a:sym typeface="Lato"/>
              </a:rPr>
              <a:t>The main component that we will be using from this library is the encode() function. </a:t>
            </a:r>
            <a:endParaRPr sz="1300">
              <a:solidFill>
                <a:schemeClr val="accent1"/>
              </a:solidFill>
              <a:latin typeface="Lato"/>
              <a:ea typeface="Lato"/>
              <a:cs typeface="Lato"/>
              <a:sym typeface="Lato"/>
            </a:endParaRPr>
          </a:p>
          <a:p>
            <a:pPr indent="0" lvl="0" marL="0" rtl="0" algn="l">
              <a:spcBef>
                <a:spcPts val="1200"/>
              </a:spcBef>
              <a:spcAft>
                <a:spcPts val="0"/>
              </a:spcAft>
              <a:buNone/>
            </a:pPr>
            <a:r>
              <a:rPr lang="en" sz="1300">
                <a:solidFill>
                  <a:schemeClr val="accent1"/>
                </a:solidFill>
                <a:latin typeface="Lato"/>
                <a:ea typeface="Lato"/>
                <a:cs typeface="Lato"/>
                <a:sym typeface="Lato"/>
              </a:rPr>
              <a:t>This library consists of many friend classes that are also used in conjunction with what we need. </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Our Code: Handling GPS Data</a:t>
            </a:r>
            <a:endParaRPr>
              <a:latin typeface="Lato"/>
              <a:ea typeface="Lato"/>
              <a:cs typeface="Lato"/>
              <a:sym typeface="Lato"/>
            </a:endParaRPr>
          </a:p>
        </p:txBody>
      </p:sp>
      <p:pic>
        <p:nvPicPr>
          <p:cNvPr id="248" name="Google Shape;248;p30"/>
          <p:cNvPicPr preferRelativeResize="0"/>
          <p:nvPr/>
        </p:nvPicPr>
        <p:blipFill>
          <a:blip r:embed="rId3">
            <a:alphaModFix/>
          </a:blip>
          <a:stretch>
            <a:fillRect/>
          </a:stretch>
        </p:blipFill>
        <p:spPr>
          <a:xfrm>
            <a:off x="4894725" y="1775700"/>
            <a:ext cx="3810000" cy="3181350"/>
          </a:xfrm>
          <a:prstGeom prst="rect">
            <a:avLst/>
          </a:prstGeom>
          <a:noFill/>
          <a:ln>
            <a:noFill/>
          </a:ln>
        </p:spPr>
      </p:pic>
      <p:sp>
        <p:nvSpPr>
          <p:cNvPr id="249" name="Google Shape;249;p30"/>
          <p:cNvSpPr txBox="1"/>
          <p:nvPr/>
        </p:nvSpPr>
        <p:spPr>
          <a:xfrm>
            <a:off x="170375" y="2186850"/>
            <a:ext cx="472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50" name="Google Shape;250;p30"/>
          <p:cNvSpPr txBox="1"/>
          <p:nvPr/>
        </p:nvSpPr>
        <p:spPr>
          <a:xfrm>
            <a:off x="729450" y="1853850"/>
            <a:ext cx="40530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Here’s a look at some of the code we have to handle getting and parsing GPS data:</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First we make sure software </a:t>
            </a:r>
            <a:r>
              <a:rPr lang="en" sz="1300">
                <a:solidFill>
                  <a:schemeClr val="accent1"/>
                </a:solidFill>
                <a:latin typeface="Lato"/>
                <a:ea typeface="Lato"/>
                <a:cs typeface="Lato"/>
                <a:sym typeface="Lato"/>
              </a:rPr>
              <a:t>serial</a:t>
            </a:r>
            <a:r>
              <a:rPr lang="en" sz="1300">
                <a:solidFill>
                  <a:schemeClr val="accent1"/>
                </a:solidFill>
                <a:latin typeface="Lato"/>
                <a:ea typeface="Lato"/>
                <a:cs typeface="Lato"/>
                <a:sym typeface="Lato"/>
              </a:rPr>
              <a:t> is working</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Next we have a static char read in </a:t>
            </a:r>
            <a:r>
              <a:rPr lang="en" sz="1300">
                <a:solidFill>
                  <a:schemeClr val="accent1"/>
                </a:solidFill>
                <a:latin typeface="Lato"/>
                <a:ea typeface="Lato"/>
                <a:cs typeface="Lato"/>
                <a:sym typeface="Lato"/>
              </a:rPr>
              <a:t>what's</a:t>
            </a:r>
            <a:r>
              <a:rPr lang="en" sz="1300">
                <a:solidFill>
                  <a:schemeClr val="accent1"/>
                </a:solidFill>
                <a:latin typeface="Lato"/>
                <a:ea typeface="Lato"/>
                <a:cs typeface="Lato"/>
                <a:sym typeface="Lato"/>
              </a:rPr>
              <a:t> being sent to software </a:t>
            </a:r>
            <a:r>
              <a:rPr lang="en" sz="1300">
                <a:solidFill>
                  <a:schemeClr val="accent1"/>
                </a:solidFill>
                <a:latin typeface="Lato"/>
                <a:ea typeface="Lato"/>
                <a:cs typeface="Lato"/>
                <a:sym typeface="Lato"/>
              </a:rPr>
              <a:t>serial</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For </a:t>
            </a:r>
            <a:r>
              <a:rPr lang="en" sz="1300">
                <a:solidFill>
                  <a:schemeClr val="accent1"/>
                </a:solidFill>
                <a:latin typeface="Lato"/>
                <a:ea typeface="Lato"/>
                <a:cs typeface="Lato"/>
                <a:sym typeface="Lato"/>
              </a:rPr>
              <a:t>testing</a:t>
            </a:r>
            <a:r>
              <a:rPr lang="en" sz="1300">
                <a:solidFill>
                  <a:schemeClr val="accent1"/>
                </a:solidFill>
                <a:latin typeface="Lato"/>
                <a:ea typeface="Lato"/>
                <a:cs typeface="Lato"/>
                <a:sym typeface="Lato"/>
              </a:rPr>
              <a:t> purposes, we also have a print function to make sure things are in order</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Next we have TinyGPSPlus call the encode() function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Lastly, if the positional data is valid, we have it printed. In the future we will have this sent </a:t>
            </a:r>
            <a:r>
              <a:rPr lang="en" sz="1300">
                <a:solidFill>
                  <a:schemeClr val="accent1"/>
                </a:solidFill>
                <a:latin typeface="Lato"/>
                <a:ea typeface="Lato"/>
                <a:cs typeface="Lato"/>
                <a:sym typeface="Lato"/>
              </a:rPr>
              <a:t>directly</a:t>
            </a:r>
            <a:r>
              <a:rPr lang="en" sz="1300">
                <a:solidFill>
                  <a:schemeClr val="accent1"/>
                </a:solidFill>
                <a:latin typeface="Lato"/>
                <a:ea typeface="Lato"/>
                <a:cs typeface="Lato"/>
                <a:sym typeface="Lato"/>
              </a:rPr>
              <a:t> to the robot. </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a:blip r:embed="rId3">
            <a:alphaModFix/>
          </a:blip>
          <a:stretch>
            <a:fillRect/>
          </a:stretch>
        </p:blipFill>
        <p:spPr>
          <a:xfrm>
            <a:off x="4461250" y="573050"/>
            <a:ext cx="4491151" cy="4494251"/>
          </a:xfrm>
          <a:prstGeom prst="rect">
            <a:avLst/>
          </a:prstGeom>
          <a:noFill/>
          <a:ln>
            <a:noFill/>
          </a:ln>
        </p:spPr>
      </p:pic>
      <p:sp>
        <p:nvSpPr>
          <p:cNvPr id="256" name="Google Shape;25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xArmServoController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Library </a:t>
            </a:r>
            <a:endParaRPr>
              <a:latin typeface="Lato"/>
              <a:ea typeface="Lato"/>
              <a:cs typeface="Lato"/>
              <a:sym typeface="Lato"/>
            </a:endParaRPr>
          </a:p>
        </p:txBody>
      </p:sp>
      <p:sp>
        <p:nvSpPr>
          <p:cNvPr id="257" name="Google Shape;257;p31"/>
          <p:cNvSpPr txBox="1"/>
          <p:nvPr>
            <p:ph idx="1" type="body"/>
          </p:nvPr>
        </p:nvSpPr>
        <p:spPr>
          <a:xfrm>
            <a:off x="729450" y="2318125"/>
            <a:ext cx="32745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overview of the class definition for what we will be using to </a:t>
            </a:r>
            <a:r>
              <a:rPr lang="en"/>
              <a:t>control</a:t>
            </a:r>
            <a:r>
              <a:rPr lang="en"/>
              <a:t> the robot - the xArmServoController class.  </a:t>
            </a:r>
            <a:endParaRPr/>
          </a:p>
          <a:p>
            <a:pPr indent="0" lvl="0" marL="0" rtl="0" algn="l">
              <a:spcBef>
                <a:spcPts val="1200"/>
              </a:spcBef>
              <a:spcAft>
                <a:spcPts val="0"/>
              </a:spcAft>
              <a:buNone/>
            </a:pPr>
            <a:r>
              <a:rPr lang="en"/>
              <a:t>The main component that we will be using from this library is the setPosition() function. </a:t>
            </a:r>
            <a:endParaRPr/>
          </a:p>
          <a:p>
            <a:pPr indent="0" lvl="0" marL="0" rtl="0" algn="l">
              <a:spcBef>
                <a:spcPts val="1200"/>
              </a:spcBef>
              <a:spcAft>
                <a:spcPts val="1200"/>
              </a:spcAft>
              <a:buNone/>
            </a:pPr>
            <a:r>
              <a:t/>
            </a:r>
            <a:endParaRPr/>
          </a:p>
        </p:txBody>
      </p:sp>
      <p:cxnSp>
        <p:nvCxnSpPr>
          <p:cNvPr id="258" name="Google Shape;258;p31"/>
          <p:cNvCxnSpPr/>
          <p:nvPr/>
        </p:nvCxnSpPr>
        <p:spPr>
          <a:xfrm flipH="1">
            <a:off x="7369225" y="1023250"/>
            <a:ext cx="1011600" cy="10800"/>
          </a:xfrm>
          <a:prstGeom prst="straightConnector1">
            <a:avLst/>
          </a:prstGeom>
          <a:noFill/>
          <a:ln cap="flat" cmpd="sng" w="38100">
            <a:solidFill>
              <a:schemeClr val="lt1"/>
            </a:solidFill>
            <a:prstDash val="solid"/>
            <a:round/>
            <a:headEnd len="med" w="med" type="none"/>
            <a:tailEnd len="med" w="med" type="triangle"/>
          </a:ln>
        </p:spPr>
      </p:cxnSp>
      <p:cxnSp>
        <p:nvCxnSpPr>
          <p:cNvPr id="259" name="Google Shape;259;p31"/>
          <p:cNvCxnSpPr/>
          <p:nvPr/>
        </p:nvCxnSpPr>
        <p:spPr>
          <a:xfrm flipH="1" rot="10800000">
            <a:off x="4057300" y="887625"/>
            <a:ext cx="365400" cy="6900"/>
          </a:xfrm>
          <a:prstGeom prst="straightConnector1">
            <a:avLst/>
          </a:prstGeom>
          <a:noFill/>
          <a:ln cap="flat" cmpd="sng" w="38100">
            <a:solidFill>
              <a:schemeClr val="lt1"/>
            </a:solidFill>
            <a:prstDash val="solid"/>
            <a:round/>
            <a:headEnd len="med" w="med" type="none"/>
            <a:tailEnd len="med" w="med" type="triangle"/>
          </a:ln>
        </p:spPr>
      </p:cxnSp>
      <p:cxnSp>
        <p:nvCxnSpPr>
          <p:cNvPr id="260" name="Google Shape;260;p31"/>
          <p:cNvCxnSpPr/>
          <p:nvPr/>
        </p:nvCxnSpPr>
        <p:spPr>
          <a:xfrm flipH="1" rot="10800000">
            <a:off x="4438300" y="1309575"/>
            <a:ext cx="365400" cy="69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Table of Contents</a:t>
            </a:r>
            <a:endParaRPr>
              <a:latin typeface="Lato"/>
              <a:ea typeface="Lato"/>
              <a:cs typeface="Lato"/>
              <a:sym typeface="Lato"/>
            </a:endParaRPr>
          </a:p>
        </p:txBody>
      </p:sp>
      <p:sp>
        <p:nvSpPr>
          <p:cNvPr id="96" name="Google Shape;96;p1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 sz="1500"/>
              <a:t>Objective</a:t>
            </a:r>
            <a:endParaRPr sz="1500"/>
          </a:p>
          <a:p>
            <a:pPr indent="-323850" lvl="0" marL="457200" rtl="0" algn="l">
              <a:spcBef>
                <a:spcPts val="0"/>
              </a:spcBef>
              <a:spcAft>
                <a:spcPts val="0"/>
              </a:spcAft>
              <a:buSzPts val="1500"/>
              <a:buChar char="-"/>
            </a:pPr>
            <a:r>
              <a:rPr lang="en" sz="1500"/>
              <a:t>Value </a:t>
            </a:r>
            <a:r>
              <a:rPr lang="en" sz="1500"/>
              <a:t>Proposition</a:t>
            </a:r>
            <a:endParaRPr sz="1500"/>
          </a:p>
          <a:p>
            <a:pPr indent="-323850" lvl="0" marL="457200" rtl="0" algn="l">
              <a:spcBef>
                <a:spcPts val="0"/>
              </a:spcBef>
              <a:spcAft>
                <a:spcPts val="0"/>
              </a:spcAft>
              <a:buSzPts val="1500"/>
              <a:buChar char="-"/>
            </a:pPr>
            <a:r>
              <a:rPr lang="en" sz="1500"/>
              <a:t>Background </a:t>
            </a:r>
            <a:endParaRPr sz="1500"/>
          </a:p>
          <a:p>
            <a:pPr indent="-311150" lvl="1" marL="914400" rtl="0" algn="l">
              <a:spcBef>
                <a:spcPts val="0"/>
              </a:spcBef>
              <a:spcAft>
                <a:spcPts val="0"/>
              </a:spcAft>
              <a:buSzPts val="1300"/>
              <a:buChar char="-"/>
            </a:pPr>
            <a:r>
              <a:rPr lang="en" sz="1300"/>
              <a:t>Laser Data Transfer</a:t>
            </a:r>
            <a:endParaRPr sz="1300"/>
          </a:p>
          <a:p>
            <a:pPr indent="-311150" lvl="1" marL="914400" rtl="0" algn="l">
              <a:spcBef>
                <a:spcPts val="0"/>
              </a:spcBef>
              <a:spcAft>
                <a:spcPts val="0"/>
              </a:spcAft>
              <a:buSzPts val="1300"/>
              <a:buChar char="-"/>
            </a:pPr>
            <a:r>
              <a:rPr lang="en" sz="1300"/>
              <a:t>Hansen Photonics</a:t>
            </a:r>
            <a:endParaRPr sz="1300"/>
          </a:p>
          <a:p>
            <a:pPr indent="-323850" lvl="0" marL="457200" rtl="0" algn="l">
              <a:spcBef>
                <a:spcPts val="0"/>
              </a:spcBef>
              <a:spcAft>
                <a:spcPts val="0"/>
              </a:spcAft>
              <a:buSzPts val="1500"/>
              <a:buChar char="-"/>
            </a:pPr>
            <a:r>
              <a:rPr lang="en" sz="1500"/>
              <a:t>Product Requirements</a:t>
            </a:r>
            <a:endParaRPr sz="1500"/>
          </a:p>
          <a:p>
            <a:pPr indent="-323850" lvl="0" marL="457200" rtl="0" algn="l">
              <a:spcBef>
                <a:spcPts val="0"/>
              </a:spcBef>
              <a:spcAft>
                <a:spcPts val="0"/>
              </a:spcAft>
              <a:buSzPts val="1500"/>
              <a:buChar char="-"/>
            </a:pPr>
            <a:r>
              <a:rPr lang="en" sz="1500"/>
              <a:t>Key Attributes</a:t>
            </a:r>
            <a:endParaRPr sz="1500"/>
          </a:p>
          <a:p>
            <a:pPr indent="-323850" lvl="0" marL="457200" rtl="0" algn="l">
              <a:spcBef>
                <a:spcPts val="0"/>
              </a:spcBef>
              <a:spcAft>
                <a:spcPts val="0"/>
              </a:spcAft>
              <a:buSzPts val="1500"/>
              <a:buChar char="-"/>
            </a:pPr>
            <a:r>
              <a:rPr lang="en" sz="1500"/>
              <a:t>Drawings</a:t>
            </a:r>
            <a:endParaRPr sz="1500"/>
          </a:p>
          <a:p>
            <a:pPr indent="0" lvl="0" marL="0" rtl="0" algn="l">
              <a:spcBef>
                <a:spcPts val="1200"/>
              </a:spcBef>
              <a:spcAft>
                <a:spcPts val="1200"/>
              </a:spcAft>
              <a:buNone/>
            </a:pPr>
            <a:r>
              <a:t/>
            </a:r>
            <a:endParaRPr sz="1300"/>
          </a:p>
        </p:txBody>
      </p:sp>
      <p:sp>
        <p:nvSpPr>
          <p:cNvPr id="97" name="Google Shape;97;p1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Bill of Materials</a:t>
            </a:r>
            <a:endParaRPr sz="1500"/>
          </a:p>
          <a:p>
            <a:pPr indent="-323850" lvl="0" marL="457200" rtl="0" algn="l">
              <a:spcBef>
                <a:spcPts val="0"/>
              </a:spcBef>
              <a:spcAft>
                <a:spcPts val="0"/>
              </a:spcAft>
              <a:buSzPts val="1500"/>
              <a:buChar char="-"/>
            </a:pPr>
            <a:r>
              <a:rPr lang="en" sz="1500"/>
              <a:t>Manufacturing Plan </a:t>
            </a:r>
            <a:endParaRPr sz="1500"/>
          </a:p>
          <a:p>
            <a:pPr indent="-323850" lvl="0" marL="457200" rtl="0" algn="l">
              <a:spcBef>
                <a:spcPts val="0"/>
              </a:spcBef>
              <a:spcAft>
                <a:spcPts val="0"/>
              </a:spcAft>
              <a:buSzPts val="1500"/>
              <a:buChar char="-"/>
            </a:pPr>
            <a:r>
              <a:rPr lang="en" sz="1500"/>
              <a:t>Validation Approach </a:t>
            </a:r>
            <a:endParaRPr sz="1500"/>
          </a:p>
          <a:p>
            <a:pPr indent="-323850" lvl="0" marL="457200" rtl="0" algn="l">
              <a:spcBef>
                <a:spcPts val="0"/>
              </a:spcBef>
              <a:spcAft>
                <a:spcPts val="0"/>
              </a:spcAft>
              <a:buSzPts val="1500"/>
              <a:buChar char="-"/>
            </a:pPr>
            <a:r>
              <a:rPr lang="en" sz="1500"/>
              <a:t>Schedule</a:t>
            </a:r>
            <a:r>
              <a:rPr lang="en" sz="1500"/>
              <a:t> </a:t>
            </a:r>
            <a:endParaRPr sz="1500"/>
          </a:p>
          <a:p>
            <a:pPr indent="-323850" lvl="0" marL="457200" rtl="0" algn="l">
              <a:spcBef>
                <a:spcPts val="0"/>
              </a:spcBef>
              <a:spcAft>
                <a:spcPts val="0"/>
              </a:spcAft>
              <a:buSzPts val="1500"/>
              <a:buChar char="-"/>
            </a:pPr>
            <a:r>
              <a:rPr lang="en" sz="1500"/>
              <a:t>Budget </a:t>
            </a:r>
            <a:endParaRPr sz="1500"/>
          </a:p>
          <a:p>
            <a:pPr indent="-323850" lvl="0" marL="457200" rtl="0" algn="l">
              <a:spcBef>
                <a:spcPts val="0"/>
              </a:spcBef>
              <a:spcAft>
                <a:spcPts val="0"/>
              </a:spcAft>
              <a:buSzPts val="1500"/>
              <a:buChar char="-"/>
            </a:pPr>
            <a:r>
              <a:rPr lang="en" sz="1500"/>
              <a:t>Potential Risks</a:t>
            </a:r>
            <a:endParaRPr sz="1500"/>
          </a:p>
          <a:p>
            <a:pPr indent="-323850" lvl="0" marL="457200" rtl="0" algn="l">
              <a:spcBef>
                <a:spcPts val="0"/>
              </a:spcBef>
              <a:spcAft>
                <a:spcPts val="0"/>
              </a:spcAft>
              <a:buSzPts val="1500"/>
              <a:buChar char="-"/>
            </a:pPr>
            <a:r>
              <a:rPr lang="en" sz="1500"/>
              <a:t>Physical Demonstration</a:t>
            </a:r>
            <a:endParaRPr sz="1500"/>
          </a:p>
        </p:txBody>
      </p:sp>
      <p:pic>
        <p:nvPicPr>
          <p:cNvPr id="98" name="Google Shape;98;p14"/>
          <p:cNvPicPr preferRelativeResize="0"/>
          <p:nvPr/>
        </p:nvPicPr>
        <p:blipFill>
          <a:blip r:embed="rId3">
            <a:alphaModFix/>
          </a:blip>
          <a:stretch>
            <a:fillRect/>
          </a:stretch>
        </p:blipFill>
        <p:spPr>
          <a:xfrm>
            <a:off x="0" y="600"/>
            <a:ext cx="1245951" cy="12459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Our Code: Moving </a:t>
            </a:r>
            <a:r>
              <a:rPr lang="en">
                <a:latin typeface="Lato"/>
                <a:ea typeface="Lato"/>
                <a:cs typeface="Lato"/>
                <a:sym typeface="Lato"/>
              </a:rPr>
              <a:t>the Robot </a:t>
            </a:r>
            <a:endParaRPr>
              <a:latin typeface="Lato"/>
              <a:ea typeface="Lato"/>
              <a:cs typeface="Lato"/>
              <a:sym typeface="Lato"/>
            </a:endParaRPr>
          </a:p>
        </p:txBody>
      </p:sp>
      <p:sp>
        <p:nvSpPr>
          <p:cNvPr id="266" name="Google Shape;266;p32"/>
          <p:cNvSpPr txBox="1"/>
          <p:nvPr>
            <p:ph idx="1" type="body"/>
          </p:nvPr>
        </p:nvSpPr>
        <p:spPr>
          <a:xfrm>
            <a:off x="729450" y="2078875"/>
            <a:ext cx="3999000" cy="2261100"/>
          </a:xfrm>
          <a:prstGeom prst="rect">
            <a:avLst/>
          </a:prstGeom>
        </p:spPr>
        <p:txBody>
          <a:bodyPr anchorCtr="0" anchor="t" bIns="91425" lIns="91425" spcFirstLastPara="1" rIns="91425" wrap="square" tIns="91425">
            <a:normAutofit fontScale="85000" lnSpcReduction="10000"/>
          </a:bodyPr>
          <a:lstStyle/>
          <a:p>
            <a:pPr indent="-298767" lvl="0" marL="457200" rtl="0" algn="l">
              <a:lnSpc>
                <a:spcPct val="150000"/>
              </a:lnSpc>
              <a:spcBef>
                <a:spcPts val="0"/>
              </a:spcBef>
              <a:spcAft>
                <a:spcPts val="0"/>
              </a:spcAft>
              <a:buSzPct val="100000"/>
              <a:buChar char="●"/>
            </a:pPr>
            <a:r>
              <a:rPr lang="en"/>
              <a:t>Servos numbers</a:t>
            </a:r>
            <a:endParaRPr/>
          </a:p>
          <a:p>
            <a:pPr indent="-287972" lvl="1" marL="914400" rtl="0" algn="l">
              <a:lnSpc>
                <a:spcPct val="150000"/>
              </a:lnSpc>
              <a:spcBef>
                <a:spcPts val="0"/>
              </a:spcBef>
              <a:spcAft>
                <a:spcPts val="0"/>
              </a:spcAft>
              <a:buSzPct val="100000"/>
              <a:buChar char="○"/>
            </a:pPr>
            <a:r>
              <a:rPr lang="en"/>
              <a:t>The servos each have an individually unique servo Id. They are as follows:</a:t>
            </a:r>
            <a:endParaRPr/>
          </a:p>
          <a:p>
            <a:pPr indent="-287972" lvl="2" marL="1371600" rtl="0" algn="l">
              <a:lnSpc>
                <a:spcPct val="150000"/>
              </a:lnSpc>
              <a:spcBef>
                <a:spcPts val="0"/>
              </a:spcBef>
              <a:spcAft>
                <a:spcPts val="0"/>
              </a:spcAft>
              <a:buSzPct val="100000"/>
              <a:buChar char="■"/>
            </a:pPr>
            <a:r>
              <a:rPr lang="en"/>
              <a:t>4</a:t>
            </a:r>
            <a:endParaRPr/>
          </a:p>
          <a:p>
            <a:pPr indent="-287972" lvl="2" marL="1371600" rtl="0" algn="l">
              <a:lnSpc>
                <a:spcPct val="150000"/>
              </a:lnSpc>
              <a:spcBef>
                <a:spcPts val="0"/>
              </a:spcBef>
              <a:spcAft>
                <a:spcPts val="0"/>
              </a:spcAft>
              <a:buSzPct val="100000"/>
              <a:buChar char="■"/>
            </a:pPr>
            <a:r>
              <a:rPr lang="en"/>
              <a:t>5</a:t>
            </a:r>
            <a:endParaRPr/>
          </a:p>
          <a:p>
            <a:pPr indent="-287972" lvl="2" marL="1371600" rtl="0" algn="l">
              <a:lnSpc>
                <a:spcPct val="150000"/>
              </a:lnSpc>
              <a:spcBef>
                <a:spcPts val="0"/>
              </a:spcBef>
              <a:spcAft>
                <a:spcPts val="0"/>
              </a:spcAft>
              <a:buSzPct val="100000"/>
              <a:buChar char="■"/>
            </a:pPr>
            <a:r>
              <a:rPr lang="en"/>
              <a:t>6</a:t>
            </a:r>
            <a:endParaRPr/>
          </a:p>
          <a:p>
            <a:pPr indent="-298767" lvl="0" marL="457200" rtl="0" algn="l">
              <a:lnSpc>
                <a:spcPct val="150000"/>
              </a:lnSpc>
              <a:spcBef>
                <a:spcPts val="0"/>
              </a:spcBef>
              <a:spcAft>
                <a:spcPts val="0"/>
              </a:spcAft>
              <a:buSzPct val="100000"/>
              <a:buChar char="●"/>
            </a:pPr>
            <a:r>
              <a:rPr lang="en"/>
              <a:t>setPosition()</a:t>
            </a:r>
            <a:endParaRPr/>
          </a:p>
          <a:p>
            <a:pPr indent="-287972" lvl="1" marL="914400" rtl="0" algn="l">
              <a:lnSpc>
                <a:spcPct val="150000"/>
              </a:lnSpc>
              <a:spcBef>
                <a:spcPts val="0"/>
              </a:spcBef>
              <a:spcAft>
                <a:spcPts val="0"/>
              </a:spcAft>
              <a:buSzPct val="100000"/>
              <a:buChar char="○"/>
            </a:pPr>
            <a:r>
              <a:rPr lang="en"/>
              <a:t>This function is part of </a:t>
            </a:r>
            <a:r>
              <a:rPr lang="en"/>
              <a:t>the xServoArmController source code, and it takes a servo id, position to set arm to, how fast to move the arm, and a bool for if it should wait. </a:t>
            </a:r>
            <a:endParaRPr/>
          </a:p>
        </p:txBody>
      </p:sp>
      <p:pic>
        <p:nvPicPr>
          <p:cNvPr id="267" name="Google Shape;267;p32"/>
          <p:cNvPicPr preferRelativeResize="0"/>
          <p:nvPr/>
        </p:nvPicPr>
        <p:blipFill>
          <a:blip r:embed="rId3">
            <a:alphaModFix/>
          </a:blip>
          <a:stretch>
            <a:fillRect/>
          </a:stretch>
        </p:blipFill>
        <p:spPr>
          <a:xfrm>
            <a:off x="4836750" y="2078875"/>
            <a:ext cx="3581400" cy="196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Wiring Diagrams</a:t>
            </a:r>
            <a:endParaRPr>
              <a:latin typeface="Lato"/>
              <a:ea typeface="Lato"/>
              <a:cs typeface="Lato"/>
              <a:sym typeface="Lato"/>
            </a:endParaRPr>
          </a:p>
        </p:txBody>
      </p:sp>
      <p:sp>
        <p:nvSpPr>
          <p:cNvPr id="273" name="Google Shape;273;p33"/>
          <p:cNvSpPr txBox="1"/>
          <p:nvPr>
            <p:ph idx="1" type="body"/>
          </p:nvPr>
        </p:nvSpPr>
        <p:spPr>
          <a:xfrm>
            <a:off x="729450" y="2078875"/>
            <a:ext cx="2611200" cy="29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GPS and Accelerometer </a:t>
            </a:r>
            <a:endParaRPr/>
          </a:p>
          <a:p>
            <a:pPr indent="0" lvl="0" marL="0" rtl="0" algn="l">
              <a:spcBef>
                <a:spcPts val="1200"/>
              </a:spcBef>
              <a:spcAft>
                <a:spcPts val="0"/>
              </a:spcAft>
              <a:buNone/>
            </a:pPr>
            <a:r>
              <a:rPr lang="en"/>
              <a:t>Directly into an Arduino board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4" name="Google Shape;274;p33"/>
          <p:cNvSpPr/>
          <p:nvPr/>
        </p:nvSpPr>
        <p:spPr>
          <a:xfrm>
            <a:off x="4310950" y="943150"/>
            <a:ext cx="4047900" cy="3922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75" name="Google Shape;275;p33"/>
          <p:cNvPicPr preferRelativeResize="0"/>
          <p:nvPr/>
        </p:nvPicPr>
        <p:blipFill>
          <a:blip r:embed="rId3">
            <a:alphaModFix/>
          </a:blip>
          <a:stretch>
            <a:fillRect/>
          </a:stretch>
        </p:blipFill>
        <p:spPr>
          <a:xfrm>
            <a:off x="4595388" y="1186585"/>
            <a:ext cx="3479026" cy="3435924"/>
          </a:xfrm>
          <a:prstGeom prst="rect">
            <a:avLst/>
          </a:prstGeom>
          <a:noFill/>
          <a:ln>
            <a:noFill/>
          </a:ln>
        </p:spPr>
      </p:pic>
      <p:sp>
        <p:nvSpPr>
          <p:cNvPr id="276" name="Google Shape;276;p33"/>
          <p:cNvSpPr/>
          <p:nvPr/>
        </p:nvSpPr>
        <p:spPr>
          <a:xfrm flipH="1">
            <a:off x="4595450" y="3013800"/>
            <a:ext cx="258000" cy="27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77" name="Google Shape;277;p33"/>
          <p:cNvPicPr preferRelativeResize="0"/>
          <p:nvPr/>
        </p:nvPicPr>
        <p:blipFill>
          <a:blip r:embed="rId4">
            <a:alphaModFix/>
          </a:blip>
          <a:stretch>
            <a:fillRect/>
          </a:stretch>
        </p:blipFill>
        <p:spPr>
          <a:xfrm>
            <a:off x="0" y="600"/>
            <a:ext cx="1245951" cy="1245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Wiring Diagrams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83" name="Google Shape;283;p34"/>
          <p:cNvSpPr txBox="1"/>
          <p:nvPr>
            <p:ph idx="1" type="body"/>
          </p:nvPr>
        </p:nvSpPr>
        <p:spPr>
          <a:xfrm>
            <a:off x="729450" y="2078875"/>
            <a:ext cx="2611200" cy="29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GPS and Accelerometer </a:t>
            </a:r>
            <a:endParaRPr/>
          </a:p>
          <a:p>
            <a:pPr indent="0" lvl="0" marL="0" rtl="0" algn="l">
              <a:spcBef>
                <a:spcPts val="1200"/>
              </a:spcBef>
              <a:spcAft>
                <a:spcPts val="0"/>
              </a:spcAft>
              <a:buNone/>
            </a:pPr>
            <a:r>
              <a:rPr lang="en"/>
              <a:t>Using a breadboard</a:t>
            </a:r>
            <a:endParaRPr/>
          </a:p>
          <a:p>
            <a:pPr indent="0" lvl="0" marL="0" rtl="0" algn="l">
              <a:spcBef>
                <a:spcPts val="1200"/>
              </a:spcBef>
              <a:spcAft>
                <a:spcPts val="1200"/>
              </a:spcAft>
              <a:buNone/>
            </a:pPr>
            <a:r>
              <a:t/>
            </a:r>
            <a:endParaRPr/>
          </a:p>
        </p:txBody>
      </p:sp>
      <p:sp>
        <p:nvSpPr>
          <p:cNvPr id="284" name="Google Shape;284;p34"/>
          <p:cNvSpPr/>
          <p:nvPr/>
        </p:nvSpPr>
        <p:spPr>
          <a:xfrm>
            <a:off x="3340650" y="1318650"/>
            <a:ext cx="5420400" cy="3547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85" name="Google Shape;285;p34"/>
          <p:cNvPicPr preferRelativeResize="0"/>
          <p:nvPr/>
        </p:nvPicPr>
        <p:blipFill rotWithShape="1">
          <a:blip r:embed="rId3">
            <a:alphaModFix/>
          </a:blip>
          <a:srcRect b="0" l="14118" r="0" t="7961"/>
          <a:stretch/>
        </p:blipFill>
        <p:spPr>
          <a:xfrm>
            <a:off x="3469500" y="1512938"/>
            <a:ext cx="5162701" cy="3158625"/>
          </a:xfrm>
          <a:prstGeom prst="rect">
            <a:avLst/>
          </a:prstGeom>
          <a:noFill/>
          <a:ln>
            <a:noFill/>
          </a:ln>
        </p:spPr>
      </p:pic>
      <p:pic>
        <p:nvPicPr>
          <p:cNvPr id="286" name="Google Shape;286;p34"/>
          <p:cNvPicPr preferRelativeResize="0"/>
          <p:nvPr/>
        </p:nvPicPr>
        <p:blipFill>
          <a:blip r:embed="rId4">
            <a:alphaModFix/>
          </a:blip>
          <a:stretch>
            <a:fillRect/>
          </a:stretch>
        </p:blipFill>
        <p:spPr>
          <a:xfrm>
            <a:off x="0" y="600"/>
            <a:ext cx="1245951" cy="1245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728250" y="452275"/>
            <a:ext cx="7688400" cy="7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400">
                <a:latin typeface="Times New Roman"/>
                <a:ea typeface="Times New Roman"/>
                <a:cs typeface="Times New Roman"/>
                <a:sym typeface="Times New Roman"/>
              </a:rPr>
              <a:t>Validation Approach (DVP)</a:t>
            </a:r>
            <a:endParaRPr sz="3300">
              <a:latin typeface="Times New Roman"/>
              <a:ea typeface="Times New Roman"/>
              <a:cs typeface="Times New Roman"/>
              <a:sym typeface="Times New Roman"/>
            </a:endParaRPr>
          </a:p>
        </p:txBody>
      </p:sp>
      <p:cxnSp>
        <p:nvCxnSpPr>
          <p:cNvPr id="292" name="Google Shape;292;p35"/>
          <p:cNvCxnSpPr/>
          <p:nvPr/>
        </p:nvCxnSpPr>
        <p:spPr>
          <a:xfrm flipH="1">
            <a:off x="773720" y="1831064"/>
            <a:ext cx="7919100" cy="8100"/>
          </a:xfrm>
          <a:prstGeom prst="straightConnector1">
            <a:avLst/>
          </a:prstGeom>
          <a:noFill/>
          <a:ln cap="flat" cmpd="sng" w="9525">
            <a:solidFill>
              <a:srgbClr val="B7B7B7"/>
            </a:solidFill>
            <a:prstDash val="solid"/>
            <a:round/>
            <a:headEnd len="med" w="med" type="none"/>
            <a:tailEnd len="med" w="med" type="none"/>
          </a:ln>
        </p:spPr>
      </p:cxnSp>
      <p:cxnSp>
        <p:nvCxnSpPr>
          <p:cNvPr id="293" name="Google Shape;293;p35"/>
          <p:cNvCxnSpPr/>
          <p:nvPr/>
        </p:nvCxnSpPr>
        <p:spPr>
          <a:xfrm rot="10800000">
            <a:off x="773725" y="2289705"/>
            <a:ext cx="7919100" cy="0"/>
          </a:xfrm>
          <a:prstGeom prst="straightConnector1">
            <a:avLst/>
          </a:prstGeom>
          <a:noFill/>
          <a:ln cap="flat" cmpd="sng" w="9525">
            <a:solidFill>
              <a:srgbClr val="FFFFFF"/>
            </a:solidFill>
            <a:prstDash val="dot"/>
            <a:round/>
            <a:headEnd len="med" w="med" type="none"/>
            <a:tailEnd len="med" w="med" type="none"/>
          </a:ln>
        </p:spPr>
      </p:cxnSp>
      <p:cxnSp>
        <p:nvCxnSpPr>
          <p:cNvPr id="294" name="Google Shape;294;p35"/>
          <p:cNvCxnSpPr/>
          <p:nvPr/>
        </p:nvCxnSpPr>
        <p:spPr>
          <a:xfrm rot="10800000">
            <a:off x="773725" y="2671794"/>
            <a:ext cx="7919100" cy="0"/>
          </a:xfrm>
          <a:prstGeom prst="straightConnector1">
            <a:avLst/>
          </a:prstGeom>
          <a:noFill/>
          <a:ln cap="flat" cmpd="sng" w="9525">
            <a:solidFill>
              <a:srgbClr val="FFFFFF"/>
            </a:solidFill>
            <a:prstDash val="dot"/>
            <a:round/>
            <a:headEnd len="med" w="med" type="none"/>
            <a:tailEnd len="med" w="med" type="none"/>
          </a:ln>
        </p:spPr>
      </p:cxnSp>
      <p:cxnSp>
        <p:nvCxnSpPr>
          <p:cNvPr id="295" name="Google Shape;295;p35"/>
          <p:cNvCxnSpPr/>
          <p:nvPr/>
        </p:nvCxnSpPr>
        <p:spPr>
          <a:xfrm rot="10800000">
            <a:off x="773725" y="3053884"/>
            <a:ext cx="7919100" cy="0"/>
          </a:xfrm>
          <a:prstGeom prst="straightConnector1">
            <a:avLst/>
          </a:prstGeom>
          <a:noFill/>
          <a:ln cap="flat" cmpd="sng" w="9525">
            <a:solidFill>
              <a:srgbClr val="FFFFFF"/>
            </a:solidFill>
            <a:prstDash val="dot"/>
            <a:round/>
            <a:headEnd len="med" w="med" type="none"/>
            <a:tailEnd len="med" w="med" type="none"/>
          </a:ln>
        </p:spPr>
      </p:cxnSp>
      <p:cxnSp>
        <p:nvCxnSpPr>
          <p:cNvPr id="296" name="Google Shape;296;p35"/>
          <p:cNvCxnSpPr/>
          <p:nvPr/>
        </p:nvCxnSpPr>
        <p:spPr>
          <a:xfrm rot="10800000">
            <a:off x="773725" y="3435973"/>
            <a:ext cx="7919100" cy="0"/>
          </a:xfrm>
          <a:prstGeom prst="straightConnector1">
            <a:avLst/>
          </a:prstGeom>
          <a:noFill/>
          <a:ln cap="flat" cmpd="sng" w="9525">
            <a:solidFill>
              <a:srgbClr val="FFFFFF"/>
            </a:solidFill>
            <a:prstDash val="dot"/>
            <a:round/>
            <a:headEnd len="med" w="med" type="none"/>
            <a:tailEnd len="med" w="med" type="none"/>
          </a:ln>
        </p:spPr>
      </p:cxnSp>
      <p:cxnSp>
        <p:nvCxnSpPr>
          <p:cNvPr id="297" name="Google Shape;297;p35"/>
          <p:cNvCxnSpPr/>
          <p:nvPr/>
        </p:nvCxnSpPr>
        <p:spPr>
          <a:xfrm rot="10800000">
            <a:off x="773725" y="3818062"/>
            <a:ext cx="7919100" cy="0"/>
          </a:xfrm>
          <a:prstGeom prst="straightConnector1">
            <a:avLst/>
          </a:prstGeom>
          <a:noFill/>
          <a:ln cap="flat" cmpd="sng" w="9525">
            <a:solidFill>
              <a:srgbClr val="FFFFFF"/>
            </a:solidFill>
            <a:prstDash val="dot"/>
            <a:round/>
            <a:headEnd len="med" w="med" type="none"/>
            <a:tailEnd len="med" w="med" type="none"/>
          </a:ln>
        </p:spPr>
      </p:cxnSp>
      <p:cxnSp>
        <p:nvCxnSpPr>
          <p:cNvPr id="298" name="Google Shape;298;p35"/>
          <p:cNvCxnSpPr/>
          <p:nvPr/>
        </p:nvCxnSpPr>
        <p:spPr>
          <a:xfrm flipH="1" rot="10800000">
            <a:off x="4733357" y="1494675"/>
            <a:ext cx="900" cy="2703600"/>
          </a:xfrm>
          <a:prstGeom prst="straightConnector1">
            <a:avLst/>
          </a:prstGeom>
          <a:noFill/>
          <a:ln cap="flat" cmpd="sng" w="9525">
            <a:solidFill>
              <a:srgbClr val="B7B7B7"/>
            </a:solidFill>
            <a:prstDash val="solid"/>
            <a:round/>
            <a:headEnd len="med" w="med" type="none"/>
            <a:tailEnd len="med" w="med" type="none"/>
          </a:ln>
        </p:spPr>
      </p:cxnSp>
      <p:sp>
        <p:nvSpPr>
          <p:cNvPr id="299" name="Google Shape;299;p35"/>
          <p:cNvSpPr txBox="1"/>
          <p:nvPr/>
        </p:nvSpPr>
        <p:spPr>
          <a:xfrm>
            <a:off x="773888" y="1482375"/>
            <a:ext cx="22284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Times New Roman"/>
                <a:ea typeface="Times New Roman"/>
                <a:cs typeface="Times New Roman"/>
                <a:sym typeface="Times New Roman"/>
              </a:rPr>
              <a:t>Requirement</a:t>
            </a:r>
            <a:endParaRPr>
              <a:latin typeface="Times New Roman"/>
              <a:ea typeface="Times New Roman"/>
              <a:cs typeface="Times New Roman"/>
              <a:sym typeface="Times New Roman"/>
            </a:endParaRPr>
          </a:p>
        </p:txBody>
      </p:sp>
      <p:sp>
        <p:nvSpPr>
          <p:cNvPr id="300" name="Google Shape;300;p35"/>
          <p:cNvSpPr txBox="1"/>
          <p:nvPr/>
        </p:nvSpPr>
        <p:spPr>
          <a:xfrm>
            <a:off x="8000754" y="1482385"/>
            <a:ext cx="656700" cy="34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rgbClr val="FFFFFF"/>
                </a:solidFill>
                <a:latin typeface="Times New Roman"/>
                <a:ea typeface="Times New Roman"/>
                <a:cs typeface="Times New Roman"/>
                <a:sym typeface="Times New Roman"/>
              </a:rPr>
              <a:t>Test</a:t>
            </a:r>
            <a:endParaRPr>
              <a:latin typeface="Times New Roman"/>
              <a:ea typeface="Times New Roman"/>
              <a:cs typeface="Times New Roman"/>
              <a:sym typeface="Times New Roman"/>
            </a:endParaRPr>
          </a:p>
        </p:txBody>
      </p:sp>
      <p:grpSp>
        <p:nvGrpSpPr>
          <p:cNvPr id="301" name="Google Shape;301;p35"/>
          <p:cNvGrpSpPr/>
          <p:nvPr/>
        </p:nvGrpSpPr>
        <p:grpSpPr>
          <a:xfrm>
            <a:off x="773828" y="1942823"/>
            <a:ext cx="7918545" cy="311633"/>
            <a:chOff x="773846" y="2078588"/>
            <a:chExt cx="7596455" cy="403513"/>
          </a:xfrm>
        </p:grpSpPr>
        <p:sp>
          <p:nvSpPr>
            <p:cNvPr id="302" name="Google Shape;302;p35"/>
            <p:cNvSpPr txBox="1"/>
            <p:nvPr/>
          </p:nvSpPr>
          <p:spPr>
            <a:xfrm>
              <a:off x="773846" y="2078588"/>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mes New Roman"/>
                  <a:ea typeface="Times New Roman"/>
                  <a:cs typeface="Times New Roman"/>
                  <a:sym typeface="Times New Roman"/>
                </a:rPr>
                <a:t>Weight</a:t>
              </a:r>
              <a:endParaRPr sz="1000">
                <a:solidFill>
                  <a:srgbClr val="FFFFFF"/>
                </a:solidFill>
                <a:latin typeface="Times New Roman"/>
                <a:ea typeface="Times New Roman"/>
                <a:cs typeface="Times New Roman"/>
                <a:sym typeface="Times New Roman"/>
              </a:endParaRPr>
            </a:p>
          </p:txBody>
        </p:sp>
        <p:sp>
          <p:nvSpPr>
            <p:cNvPr id="303" name="Google Shape;303;p35"/>
            <p:cNvSpPr txBox="1"/>
            <p:nvPr/>
          </p:nvSpPr>
          <p:spPr>
            <a:xfrm>
              <a:off x="6819901" y="2078600"/>
              <a:ext cx="15504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Times New Roman"/>
                  <a:ea typeface="Times New Roman"/>
                  <a:cs typeface="Times New Roman"/>
                  <a:sym typeface="Times New Roman"/>
                </a:rPr>
                <a:t>Weigh Devices, devices shall not exceed 10 lbs</a:t>
              </a:r>
              <a:endParaRPr sz="1000">
                <a:solidFill>
                  <a:srgbClr val="FFFFFF"/>
                </a:solidFill>
                <a:latin typeface="Times New Roman"/>
                <a:ea typeface="Times New Roman"/>
                <a:cs typeface="Times New Roman"/>
                <a:sym typeface="Times New Roman"/>
              </a:endParaRPr>
            </a:p>
          </p:txBody>
        </p:sp>
      </p:grpSp>
      <p:grpSp>
        <p:nvGrpSpPr>
          <p:cNvPr id="304" name="Google Shape;304;p35"/>
          <p:cNvGrpSpPr/>
          <p:nvPr/>
        </p:nvGrpSpPr>
        <p:grpSpPr>
          <a:xfrm>
            <a:off x="773832" y="2324907"/>
            <a:ext cx="7918379" cy="311623"/>
            <a:chOff x="773850" y="2594505"/>
            <a:chExt cx="7596296" cy="403500"/>
          </a:xfrm>
        </p:grpSpPr>
        <p:sp>
          <p:nvSpPr>
            <p:cNvPr id="305" name="Google Shape;305;p35"/>
            <p:cNvSpPr txBox="1"/>
            <p:nvPr/>
          </p:nvSpPr>
          <p:spPr>
            <a:xfrm>
              <a:off x="773850" y="2594505"/>
              <a:ext cx="1811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Code compiles and runs</a:t>
              </a:r>
              <a:endParaRPr sz="1000">
                <a:solidFill>
                  <a:srgbClr val="FFFFFF"/>
                </a:solidFill>
                <a:latin typeface="Lato"/>
                <a:ea typeface="Lato"/>
                <a:cs typeface="Lato"/>
                <a:sym typeface="Lato"/>
              </a:endParaRPr>
            </a:p>
          </p:txBody>
        </p:sp>
        <p:sp>
          <p:nvSpPr>
            <p:cNvPr id="306" name="Google Shape;306;p35"/>
            <p:cNvSpPr txBox="1"/>
            <p:nvPr/>
          </p:nvSpPr>
          <p:spPr>
            <a:xfrm>
              <a:off x="6232646" y="2594505"/>
              <a:ext cx="21375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Lato"/>
                  <a:ea typeface="Lato"/>
                  <a:cs typeface="Lato"/>
                  <a:sym typeface="Lato"/>
                </a:rPr>
                <a:t>Compile code and flash to board</a:t>
              </a:r>
              <a:endParaRPr sz="1000">
                <a:solidFill>
                  <a:srgbClr val="FFFFFF"/>
                </a:solidFill>
                <a:latin typeface="Lato"/>
                <a:ea typeface="Lato"/>
                <a:cs typeface="Lato"/>
                <a:sym typeface="Lato"/>
              </a:endParaRPr>
            </a:p>
          </p:txBody>
        </p:sp>
      </p:grpSp>
      <p:grpSp>
        <p:nvGrpSpPr>
          <p:cNvPr id="307" name="Google Shape;307;p35"/>
          <p:cNvGrpSpPr/>
          <p:nvPr/>
        </p:nvGrpSpPr>
        <p:grpSpPr>
          <a:xfrm>
            <a:off x="773828" y="2706991"/>
            <a:ext cx="7918383" cy="311623"/>
            <a:chOff x="773846" y="3062873"/>
            <a:chExt cx="7596300" cy="403500"/>
          </a:xfrm>
        </p:grpSpPr>
        <p:sp>
          <p:nvSpPr>
            <p:cNvPr id="308" name="Google Shape;308;p35"/>
            <p:cNvSpPr txBox="1"/>
            <p:nvPr/>
          </p:nvSpPr>
          <p:spPr>
            <a:xfrm>
              <a:off x="773846" y="3062873"/>
              <a:ext cx="1811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Connection at 6 feet</a:t>
              </a:r>
              <a:endParaRPr sz="1000">
                <a:solidFill>
                  <a:srgbClr val="FFFFFF"/>
                </a:solidFill>
                <a:latin typeface="Lato"/>
                <a:ea typeface="Lato"/>
                <a:cs typeface="Lato"/>
                <a:sym typeface="Lato"/>
              </a:endParaRPr>
            </a:p>
          </p:txBody>
        </p:sp>
        <p:sp>
          <p:nvSpPr>
            <p:cNvPr id="309" name="Google Shape;309;p35"/>
            <p:cNvSpPr txBox="1"/>
            <p:nvPr/>
          </p:nvSpPr>
          <p:spPr>
            <a:xfrm>
              <a:off x="5436446" y="3062873"/>
              <a:ext cx="29337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Lato"/>
                  <a:ea typeface="Lato"/>
                  <a:cs typeface="Lato"/>
                  <a:sym typeface="Lato"/>
                </a:rPr>
                <a:t>Set devices 6 feet apart and run program</a:t>
              </a:r>
              <a:endParaRPr sz="1000">
                <a:solidFill>
                  <a:srgbClr val="FFFFFF"/>
                </a:solidFill>
                <a:latin typeface="Lato"/>
                <a:ea typeface="Lato"/>
                <a:cs typeface="Lato"/>
                <a:sym typeface="Lato"/>
              </a:endParaRPr>
            </a:p>
          </p:txBody>
        </p:sp>
      </p:grpSp>
      <p:grpSp>
        <p:nvGrpSpPr>
          <p:cNvPr id="310" name="Google Shape;310;p35"/>
          <p:cNvGrpSpPr/>
          <p:nvPr/>
        </p:nvGrpSpPr>
        <p:grpSpPr>
          <a:xfrm>
            <a:off x="773828" y="3078849"/>
            <a:ext cx="7918383" cy="321848"/>
            <a:chOff x="773846" y="3549553"/>
            <a:chExt cx="7596300" cy="416740"/>
          </a:xfrm>
        </p:grpSpPr>
        <p:sp>
          <p:nvSpPr>
            <p:cNvPr id="311" name="Google Shape;311;p35"/>
            <p:cNvSpPr txBox="1"/>
            <p:nvPr/>
          </p:nvSpPr>
          <p:spPr>
            <a:xfrm>
              <a:off x="773846" y="3562793"/>
              <a:ext cx="1811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Connection from 45 degrees</a:t>
              </a:r>
              <a:endParaRPr sz="1000">
                <a:solidFill>
                  <a:srgbClr val="FFFFFF"/>
                </a:solidFill>
                <a:latin typeface="Lato"/>
                <a:ea typeface="Lato"/>
                <a:cs typeface="Lato"/>
                <a:sym typeface="Lato"/>
              </a:endParaRPr>
            </a:p>
          </p:txBody>
        </p:sp>
        <p:sp>
          <p:nvSpPr>
            <p:cNvPr id="312" name="Google Shape;312;p35"/>
            <p:cNvSpPr txBox="1"/>
            <p:nvPr/>
          </p:nvSpPr>
          <p:spPr>
            <a:xfrm>
              <a:off x="5167046" y="3549553"/>
              <a:ext cx="32031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Lato"/>
                  <a:ea typeface="Lato"/>
                  <a:cs typeface="Lato"/>
                  <a:sym typeface="Lato"/>
                </a:rPr>
                <a:t>Rotate receiver 45 degrees off-axis and run program</a:t>
              </a:r>
              <a:endParaRPr sz="1000">
                <a:solidFill>
                  <a:srgbClr val="FFFFFF"/>
                </a:solidFill>
                <a:latin typeface="Lato"/>
                <a:ea typeface="Lato"/>
                <a:cs typeface="Lato"/>
                <a:sym typeface="Lato"/>
              </a:endParaRPr>
            </a:p>
          </p:txBody>
        </p:sp>
      </p:grpSp>
      <p:grpSp>
        <p:nvGrpSpPr>
          <p:cNvPr id="313" name="Google Shape;313;p35"/>
          <p:cNvGrpSpPr/>
          <p:nvPr/>
        </p:nvGrpSpPr>
        <p:grpSpPr>
          <a:xfrm>
            <a:off x="773828" y="3471159"/>
            <a:ext cx="7918383" cy="311623"/>
            <a:chOff x="773846" y="4026333"/>
            <a:chExt cx="7596300" cy="403500"/>
          </a:xfrm>
        </p:grpSpPr>
        <p:sp>
          <p:nvSpPr>
            <p:cNvPr id="314" name="Google Shape;314;p35"/>
            <p:cNvSpPr txBox="1"/>
            <p:nvPr/>
          </p:nvSpPr>
          <p:spPr>
            <a:xfrm>
              <a:off x="773846" y="4026333"/>
              <a:ext cx="1811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Connection from 90 degrees</a:t>
              </a:r>
              <a:endParaRPr sz="1000">
                <a:solidFill>
                  <a:srgbClr val="FFFFFF"/>
                </a:solidFill>
                <a:latin typeface="Lato"/>
                <a:ea typeface="Lato"/>
                <a:cs typeface="Lato"/>
                <a:sym typeface="Lato"/>
              </a:endParaRPr>
            </a:p>
          </p:txBody>
        </p:sp>
        <p:sp>
          <p:nvSpPr>
            <p:cNvPr id="315" name="Google Shape;315;p35"/>
            <p:cNvSpPr txBox="1"/>
            <p:nvPr/>
          </p:nvSpPr>
          <p:spPr>
            <a:xfrm>
              <a:off x="5167046" y="4026333"/>
              <a:ext cx="32031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Lato"/>
                  <a:ea typeface="Lato"/>
                  <a:cs typeface="Lato"/>
                  <a:sym typeface="Lato"/>
                </a:rPr>
                <a:t>Rotate receiver 90 degrees off-axis and run program</a:t>
              </a:r>
              <a:endParaRPr sz="1000">
                <a:solidFill>
                  <a:srgbClr val="FFFFFF"/>
                </a:solidFill>
                <a:latin typeface="Lato"/>
                <a:ea typeface="Lato"/>
                <a:cs typeface="Lato"/>
                <a:sym typeface="Lato"/>
              </a:endParaRPr>
            </a:p>
          </p:txBody>
        </p:sp>
      </p:grpSp>
      <p:grpSp>
        <p:nvGrpSpPr>
          <p:cNvPr id="316" name="Google Shape;316;p35"/>
          <p:cNvGrpSpPr/>
          <p:nvPr/>
        </p:nvGrpSpPr>
        <p:grpSpPr>
          <a:xfrm>
            <a:off x="773828" y="3853242"/>
            <a:ext cx="7918383" cy="311623"/>
            <a:chOff x="773846" y="4552263"/>
            <a:chExt cx="7596300" cy="403500"/>
          </a:xfrm>
        </p:grpSpPr>
        <p:sp>
          <p:nvSpPr>
            <p:cNvPr id="317" name="Google Shape;317;p35"/>
            <p:cNvSpPr txBox="1"/>
            <p:nvPr/>
          </p:nvSpPr>
          <p:spPr>
            <a:xfrm>
              <a:off x="773846" y="4552263"/>
              <a:ext cx="19848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Connection from 180 degrees</a:t>
              </a:r>
              <a:endParaRPr sz="1000">
                <a:solidFill>
                  <a:srgbClr val="FFFFFF"/>
                </a:solidFill>
                <a:latin typeface="Lato"/>
                <a:ea typeface="Lato"/>
                <a:cs typeface="Lato"/>
                <a:sym typeface="Lato"/>
              </a:endParaRPr>
            </a:p>
          </p:txBody>
        </p:sp>
        <p:sp>
          <p:nvSpPr>
            <p:cNvPr id="318" name="Google Shape;318;p35"/>
            <p:cNvSpPr txBox="1"/>
            <p:nvPr/>
          </p:nvSpPr>
          <p:spPr>
            <a:xfrm>
              <a:off x="5167046" y="4552263"/>
              <a:ext cx="3203100" cy="40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Lato"/>
                  <a:ea typeface="Lato"/>
                  <a:cs typeface="Lato"/>
                  <a:sym typeface="Lato"/>
                </a:rPr>
                <a:t>Rotate receiver 180 degrees off-axis and run program</a:t>
              </a:r>
              <a:endParaRPr sz="1000">
                <a:solidFill>
                  <a:srgbClr val="FFFFFF"/>
                </a:solidFill>
                <a:latin typeface="Lato"/>
                <a:ea typeface="Lato"/>
                <a:cs typeface="Lato"/>
                <a:sym typeface="Lato"/>
              </a:endParaRPr>
            </a:p>
          </p:txBody>
        </p:sp>
      </p:grpSp>
      <p:pic>
        <p:nvPicPr>
          <p:cNvPr id="319" name="Google Shape;319;p35"/>
          <p:cNvPicPr preferRelativeResize="0"/>
          <p:nvPr/>
        </p:nvPicPr>
        <p:blipFill>
          <a:blip r:embed="rId3">
            <a:alphaModFix/>
          </a:blip>
          <a:stretch>
            <a:fillRect/>
          </a:stretch>
        </p:blipFill>
        <p:spPr>
          <a:xfrm>
            <a:off x="0" y="600"/>
            <a:ext cx="905175" cy="905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Manufacturing Plan </a:t>
            </a:r>
            <a:endParaRPr>
              <a:latin typeface="Lato"/>
              <a:ea typeface="Lato"/>
              <a:cs typeface="Lato"/>
              <a:sym typeface="Lato"/>
            </a:endParaRPr>
          </a:p>
        </p:txBody>
      </p:sp>
      <p:sp>
        <p:nvSpPr>
          <p:cNvPr id="325" name="Google Shape;325;p36"/>
          <p:cNvSpPr txBox="1"/>
          <p:nvPr>
            <p:ph idx="2" type="body"/>
          </p:nvPr>
        </p:nvSpPr>
        <p:spPr>
          <a:xfrm>
            <a:off x="833604" y="2078875"/>
            <a:ext cx="37743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Very few things need to be assembled, most purchased as-is via Amazon.</a:t>
            </a:r>
            <a:endParaRPr/>
          </a:p>
          <a:p>
            <a:pPr indent="-311150" lvl="0" marL="457200" rtl="0" algn="l">
              <a:lnSpc>
                <a:spcPct val="150000"/>
              </a:lnSpc>
              <a:spcBef>
                <a:spcPts val="0"/>
              </a:spcBef>
              <a:spcAft>
                <a:spcPts val="0"/>
              </a:spcAft>
              <a:buSzPts val="1300"/>
              <a:buChar char="●"/>
            </a:pPr>
            <a:r>
              <a:rPr lang="en"/>
              <a:t>Connecting wires together, soldered a couple wires to solve connectivity issues.</a:t>
            </a:r>
            <a:endParaRPr/>
          </a:p>
          <a:p>
            <a:pPr indent="-311150" lvl="0" marL="457200" rtl="0" algn="l">
              <a:lnSpc>
                <a:spcPct val="150000"/>
              </a:lnSpc>
              <a:spcBef>
                <a:spcPts val="0"/>
              </a:spcBef>
              <a:spcAft>
                <a:spcPts val="0"/>
              </a:spcAft>
              <a:buSzPts val="1300"/>
              <a:buChar char="●"/>
            </a:pPr>
            <a:r>
              <a:rPr lang="en"/>
              <a:t>Robot provided was assembled by client.</a:t>
            </a:r>
            <a:endParaRPr/>
          </a:p>
          <a:p>
            <a:pPr indent="-311150" lvl="0" marL="457200" rtl="0" algn="l">
              <a:lnSpc>
                <a:spcPct val="150000"/>
              </a:lnSpc>
              <a:spcBef>
                <a:spcPts val="0"/>
              </a:spcBef>
              <a:spcAft>
                <a:spcPts val="0"/>
              </a:spcAft>
              <a:buSzPts val="1300"/>
              <a:buChar char="●"/>
            </a:pPr>
            <a:r>
              <a:rPr lang="en"/>
              <a:t>Total unit cost would be around $100, including the board but not robot.</a:t>
            </a:r>
            <a:endParaRPr/>
          </a:p>
        </p:txBody>
      </p:sp>
      <p:pic>
        <p:nvPicPr>
          <p:cNvPr id="326" name="Google Shape;326;p36"/>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327" name="Google Shape;327;p36"/>
          <p:cNvPicPr preferRelativeResize="0"/>
          <p:nvPr/>
        </p:nvPicPr>
        <p:blipFill>
          <a:blip r:embed="rId4">
            <a:alphaModFix/>
          </a:blip>
          <a:stretch>
            <a:fillRect/>
          </a:stretch>
        </p:blipFill>
        <p:spPr>
          <a:xfrm>
            <a:off x="5433004" y="1079325"/>
            <a:ext cx="2984850"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Project Schedule</a:t>
            </a:r>
            <a:endParaRPr>
              <a:latin typeface="Lato"/>
              <a:ea typeface="Lato"/>
              <a:cs typeface="Lato"/>
              <a:sym typeface="Lato"/>
            </a:endParaRPr>
          </a:p>
        </p:txBody>
      </p:sp>
      <p:sp>
        <p:nvSpPr>
          <p:cNvPr id="333" name="Google Shape;333;p37"/>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Oct</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34" name="Google Shape;334;p37"/>
          <p:cNvSpPr txBox="1"/>
          <p:nvPr/>
        </p:nvSpPr>
        <p:spPr>
          <a:xfrm>
            <a:off x="1164261" y="2977850"/>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Developing a plan </a:t>
            </a:r>
            <a:endParaRPr sz="1200">
              <a:solidFill>
                <a:schemeClr val="dk1"/>
              </a:solidFill>
              <a:latin typeface="Lato"/>
              <a:ea typeface="Lato"/>
              <a:cs typeface="Lato"/>
              <a:sym typeface="Lato"/>
            </a:endParaRPr>
          </a:p>
        </p:txBody>
      </p:sp>
      <p:sp>
        <p:nvSpPr>
          <p:cNvPr id="335" name="Google Shape;335;p37"/>
          <p:cNvSpPr txBox="1"/>
          <p:nvPr/>
        </p:nvSpPr>
        <p:spPr>
          <a:xfrm>
            <a:off x="1171161" y="324407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ato"/>
                <a:ea typeface="Lato"/>
                <a:cs typeface="Lato"/>
                <a:sym typeface="Lato"/>
              </a:rPr>
              <a:t>Sourcing documents vital to project: </a:t>
            </a:r>
            <a:endParaRPr sz="1100">
              <a:solidFill>
                <a:schemeClr val="dk2"/>
              </a:solidFill>
              <a:latin typeface="Lato"/>
              <a:ea typeface="Lato"/>
              <a:cs typeface="Lato"/>
              <a:sym typeface="Lato"/>
            </a:endParaRPr>
          </a:p>
          <a:p>
            <a:pPr indent="0" lvl="0" marL="0" rtl="0" algn="l">
              <a:spcBef>
                <a:spcPts val="1600"/>
              </a:spcBef>
              <a:spcAft>
                <a:spcPts val="1600"/>
              </a:spcAft>
              <a:buNone/>
            </a:pPr>
            <a:r>
              <a:rPr lang="en" sz="1100">
                <a:solidFill>
                  <a:schemeClr val="dk2"/>
                </a:solidFill>
                <a:latin typeface="Lato"/>
                <a:ea typeface="Lato"/>
                <a:cs typeface="Lato"/>
                <a:sym typeface="Lato"/>
              </a:rPr>
              <a:t>Project Plan (DVP, Budget, Project Schedule)</a:t>
            </a:r>
            <a:endParaRPr sz="1100">
              <a:solidFill>
                <a:schemeClr val="dk2"/>
              </a:solidFill>
              <a:latin typeface="Lato"/>
              <a:ea typeface="Lato"/>
              <a:cs typeface="Lato"/>
              <a:sym typeface="Lato"/>
            </a:endParaRPr>
          </a:p>
        </p:txBody>
      </p:sp>
      <p:sp>
        <p:nvSpPr>
          <p:cNvPr id="336" name="Google Shape;336;p37"/>
          <p:cNvSpPr txBox="1"/>
          <p:nvPr/>
        </p:nvSpPr>
        <p:spPr>
          <a:xfrm>
            <a:off x="24006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Nov</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37" name="Google Shape;337;p37"/>
          <p:cNvSpPr txBox="1"/>
          <p:nvPr/>
        </p:nvSpPr>
        <p:spPr>
          <a:xfrm>
            <a:off x="2308571" y="297785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Testing of previous work</a:t>
            </a:r>
            <a:endParaRPr sz="1200">
              <a:solidFill>
                <a:schemeClr val="dk1"/>
              </a:solidFill>
              <a:latin typeface="Lato"/>
              <a:ea typeface="Lato"/>
              <a:cs typeface="Lato"/>
              <a:sym typeface="Lato"/>
            </a:endParaRPr>
          </a:p>
        </p:txBody>
      </p:sp>
      <p:sp>
        <p:nvSpPr>
          <p:cNvPr id="338" name="Google Shape;338;p37"/>
          <p:cNvSpPr txBox="1"/>
          <p:nvPr/>
        </p:nvSpPr>
        <p:spPr>
          <a:xfrm>
            <a:off x="2315475" y="3244075"/>
            <a:ext cx="1136400" cy="11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Lato"/>
                <a:ea typeface="Lato"/>
                <a:cs typeface="Lato"/>
                <a:sym typeface="Lato"/>
              </a:rPr>
              <a:t>Acquiring and testing of previous designs and code.</a:t>
            </a:r>
            <a:endParaRPr sz="1100">
              <a:solidFill>
                <a:schemeClr val="dk2"/>
              </a:solidFill>
              <a:latin typeface="Lato"/>
              <a:ea typeface="Lato"/>
              <a:cs typeface="Lato"/>
              <a:sym typeface="Lato"/>
            </a:endParaRPr>
          </a:p>
          <a:p>
            <a:pPr indent="0" lvl="0" marL="0" rtl="0" algn="l">
              <a:spcBef>
                <a:spcPts val="1600"/>
              </a:spcBef>
              <a:spcAft>
                <a:spcPts val="1600"/>
              </a:spcAft>
              <a:buNone/>
            </a:pPr>
            <a:r>
              <a:rPr lang="en" sz="1100">
                <a:solidFill>
                  <a:schemeClr val="dk2"/>
                </a:solidFill>
                <a:latin typeface="Lato"/>
                <a:ea typeface="Lato"/>
                <a:cs typeface="Lato"/>
                <a:sym typeface="Lato"/>
              </a:rPr>
              <a:t>Starting code design process for our algorithm.</a:t>
            </a:r>
            <a:endParaRPr sz="1100">
              <a:solidFill>
                <a:schemeClr val="dk2"/>
              </a:solidFill>
              <a:latin typeface="Lato"/>
              <a:ea typeface="Lato"/>
              <a:cs typeface="Lato"/>
              <a:sym typeface="Lato"/>
            </a:endParaRPr>
          </a:p>
        </p:txBody>
      </p:sp>
      <p:sp>
        <p:nvSpPr>
          <p:cNvPr id="339" name="Google Shape;339;p37"/>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Dec</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40" name="Google Shape;340;p37"/>
          <p:cNvSpPr txBox="1"/>
          <p:nvPr/>
        </p:nvSpPr>
        <p:spPr>
          <a:xfrm>
            <a:off x="3445079" y="297785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Development of code</a:t>
            </a:r>
            <a:endParaRPr sz="1200">
              <a:solidFill>
                <a:schemeClr val="dk1"/>
              </a:solidFill>
              <a:latin typeface="Lato"/>
              <a:ea typeface="Lato"/>
              <a:cs typeface="Lato"/>
              <a:sym typeface="Lato"/>
            </a:endParaRPr>
          </a:p>
        </p:txBody>
      </p:sp>
      <p:sp>
        <p:nvSpPr>
          <p:cNvPr id="341" name="Google Shape;341;p37"/>
          <p:cNvSpPr txBox="1"/>
          <p:nvPr/>
        </p:nvSpPr>
        <p:spPr>
          <a:xfrm>
            <a:off x="3451979" y="324407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2"/>
                </a:solidFill>
                <a:latin typeface="Lato"/>
                <a:ea typeface="Lato"/>
                <a:cs typeface="Lato"/>
                <a:sym typeface="Lato"/>
              </a:rPr>
              <a:t>Developing the code necessary to carry out tasks. </a:t>
            </a:r>
            <a:endParaRPr sz="1100">
              <a:solidFill>
                <a:schemeClr val="dk2"/>
              </a:solidFill>
              <a:latin typeface="Lato"/>
              <a:ea typeface="Lato"/>
              <a:cs typeface="Lato"/>
              <a:sym typeface="Lato"/>
            </a:endParaRPr>
          </a:p>
        </p:txBody>
      </p:sp>
      <p:sp>
        <p:nvSpPr>
          <p:cNvPr id="342" name="Google Shape;342;p37"/>
          <p:cNvSpPr txBox="1"/>
          <p:nvPr/>
        </p:nvSpPr>
        <p:spPr>
          <a:xfrm>
            <a:off x="4507100" y="1900925"/>
            <a:ext cx="673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Jan/Feb</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43" name="Google Shape;343;p37"/>
          <p:cNvSpPr txBox="1"/>
          <p:nvPr/>
        </p:nvSpPr>
        <p:spPr>
          <a:xfrm>
            <a:off x="4578825" y="2977850"/>
            <a:ext cx="13056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Implementation</a:t>
            </a:r>
            <a:endParaRPr sz="1200">
              <a:solidFill>
                <a:schemeClr val="dk1"/>
              </a:solidFill>
              <a:latin typeface="Lato"/>
              <a:ea typeface="Lato"/>
              <a:cs typeface="Lato"/>
              <a:sym typeface="Lato"/>
            </a:endParaRPr>
          </a:p>
        </p:txBody>
      </p:sp>
      <p:sp>
        <p:nvSpPr>
          <p:cNvPr id="344" name="Google Shape;344;p37"/>
          <p:cNvSpPr txBox="1"/>
          <p:nvPr/>
        </p:nvSpPr>
        <p:spPr>
          <a:xfrm>
            <a:off x="4585734" y="324407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2"/>
                </a:solidFill>
                <a:latin typeface="Lato"/>
                <a:ea typeface="Lato"/>
                <a:cs typeface="Lato"/>
                <a:sym typeface="Lato"/>
              </a:rPr>
              <a:t>Installing all the new parts, getting the code to compile and run properly. </a:t>
            </a:r>
            <a:endParaRPr sz="1100">
              <a:solidFill>
                <a:schemeClr val="dk2"/>
              </a:solidFill>
              <a:latin typeface="Lato"/>
              <a:ea typeface="Lato"/>
              <a:cs typeface="Lato"/>
              <a:sym typeface="Lato"/>
            </a:endParaRPr>
          </a:p>
        </p:txBody>
      </p:sp>
      <p:sp>
        <p:nvSpPr>
          <p:cNvPr id="345" name="Google Shape;345;p37"/>
          <p:cNvSpPr txBox="1"/>
          <p:nvPr/>
        </p:nvSpPr>
        <p:spPr>
          <a:xfrm>
            <a:off x="5595301" y="1900925"/>
            <a:ext cx="673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Feb/Mar</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46" name="Google Shape;346;p37"/>
          <p:cNvSpPr txBox="1"/>
          <p:nvPr/>
        </p:nvSpPr>
        <p:spPr>
          <a:xfrm>
            <a:off x="5709222" y="297785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Feedback and Adjustments</a:t>
            </a:r>
            <a:endParaRPr sz="1200">
              <a:solidFill>
                <a:schemeClr val="dk1"/>
              </a:solidFill>
              <a:latin typeface="Lato"/>
              <a:ea typeface="Lato"/>
              <a:cs typeface="Lato"/>
              <a:sym typeface="Lato"/>
            </a:endParaRPr>
          </a:p>
        </p:txBody>
      </p:sp>
      <p:sp>
        <p:nvSpPr>
          <p:cNvPr id="347" name="Google Shape;347;p37"/>
          <p:cNvSpPr txBox="1"/>
          <p:nvPr/>
        </p:nvSpPr>
        <p:spPr>
          <a:xfrm>
            <a:off x="5716122" y="324407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2"/>
                </a:solidFill>
                <a:latin typeface="Lato"/>
                <a:ea typeface="Lato"/>
                <a:cs typeface="Lato"/>
                <a:sym typeface="Lato"/>
              </a:rPr>
              <a:t>Sharing our work with our client, receiving feedback for final changes.</a:t>
            </a:r>
            <a:endParaRPr sz="1100">
              <a:solidFill>
                <a:schemeClr val="dk2"/>
              </a:solidFill>
              <a:latin typeface="Lato"/>
              <a:ea typeface="Lato"/>
              <a:cs typeface="Lato"/>
              <a:sym typeface="Lato"/>
            </a:endParaRPr>
          </a:p>
        </p:txBody>
      </p:sp>
      <p:sp>
        <p:nvSpPr>
          <p:cNvPr id="348" name="Google Shape;348;p37"/>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Lato"/>
                <a:ea typeface="Lato"/>
                <a:cs typeface="Lato"/>
                <a:sym typeface="Lato"/>
              </a:rPr>
              <a:t>Mar - May</a:t>
            </a:r>
            <a:endParaRPr sz="800">
              <a:solidFill>
                <a:schemeClr val="dk2"/>
              </a:solidFill>
              <a:latin typeface="Lato"/>
              <a:ea typeface="Lato"/>
              <a:cs typeface="Lato"/>
              <a:sym typeface="Lato"/>
            </a:endParaRPr>
          </a:p>
          <a:p>
            <a:pPr indent="0" lvl="0" marL="0" rtl="0" algn="l">
              <a:spcBef>
                <a:spcPts val="1600"/>
              </a:spcBef>
              <a:spcAft>
                <a:spcPts val="1600"/>
              </a:spcAft>
              <a:buNone/>
            </a:pPr>
            <a:r>
              <a:t/>
            </a:r>
            <a:endParaRPr sz="800">
              <a:solidFill>
                <a:schemeClr val="dk2"/>
              </a:solidFill>
              <a:latin typeface="Lato"/>
              <a:ea typeface="Lato"/>
              <a:cs typeface="Lato"/>
              <a:sym typeface="Lato"/>
            </a:endParaRPr>
          </a:p>
        </p:txBody>
      </p:sp>
      <p:sp>
        <p:nvSpPr>
          <p:cNvPr id="349" name="Google Shape;349;p37"/>
          <p:cNvSpPr txBox="1"/>
          <p:nvPr/>
        </p:nvSpPr>
        <p:spPr>
          <a:xfrm>
            <a:off x="6843359" y="2977850"/>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Project Close</a:t>
            </a:r>
            <a:endParaRPr sz="1200">
              <a:solidFill>
                <a:schemeClr val="dk1"/>
              </a:solidFill>
              <a:latin typeface="Lato"/>
              <a:ea typeface="Lato"/>
              <a:cs typeface="Lato"/>
              <a:sym typeface="Lato"/>
            </a:endParaRPr>
          </a:p>
        </p:txBody>
      </p:sp>
      <p:sp>
        <p:nvSpPr>
          <p:cNvPr id="350" name="Google Shape;350;p37"/>
          <p:cNvSpPr txBox="1"/>
          <p:nvPr/>
        </p:nvSpPr>
        <p:spPr>
          <a:xfrm>
            <a:off x="6850259" y="324407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2"/>
                </a:solidFill>
                <a:latin typeface="Lato"/>
                <a:ea typeface="Lato"/>
                <a:cs typeface="Lato"/>
                <a:sym typeface="Lato"/>
              </a:rPr>
              <a:t>Finishing out the project with final documents and presentations.</a:t>
            </a:r>
            <a:endParaRPr sz="1100">
              <a:solidFill>
                <a:schemeClr val="dk2"/>
              </a:solidFill>
              <a:latin typeface="Lato"/>
              <a:ea typeface="Lato"/>
              <a:cs typeface="Lato"/>
              <a:sym typeface="Lato"/>
            </a:endParaRPr>
          </a:p>
        </p:txBody>
      </p:sp>
      <p:cxnSp>
        <p:nvCxnSpPr>
          <p:cNvPr id="351" name="Google Shape;351;p37"/>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52" name="Google Shape;352;p37"/>
          <p:cNvSpPr/>
          <p:nvPr/>
        </p:nvSpPr>
        <p:spPr>
          <a:xfrm flipH="1">
            <a:off x="1228048" y="2615708"/>
            <a:ext cx="1185000" cy="128100"/>
          </a:xfrm>
          <a:prstGeom prst="parallelogram">
            <a:avLst>
              <a:gd fmla="val 96952"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3" name="Google Shape;353;p37"/>
          <p:cNvSpPr/>
          <p:nvPr/>
        </p:nvSpPr>
        <p:spPr>
          <a:xfrm>
            <a:off x="1227675" y="2757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cxnSp>
        <p:nvCxnSpPr>
          <p:cNvPr id="354" name="Google Shape;354;p37"/>
          <p:cNvCxnSpPr/>
          <p:nvPr/>
        </p:nvCxnSpPr>
        <p:spPr>
          <a:xfrm>
            <a:off x="2855284"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55" name="Google Shape;355;p37"/>
          <p:cNvSpPr/>
          <p:nvPr/>
        </p:nvSpPr>
        <p:spPr>
          <a:xfrm flipH="1">
            <a:off x="2321705" y="2615708"/>
            <a:ext cx="1185000" cy="128100"/>
          </a:xfrm>
          <a:prstGeom prst="parallelogram">
            <a:avLst>
              <a:gd fmla="val 96952"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  </a:t>
            </a:r>
            <a:endParaRPr>
              <a:solidFill>
                <a:srgbClr val="B7B7B7"/>
              </a:solidFill>
            </a:endParaRPr>
          </a:p>
        </p:txBody>
      </p:sp>
      <p:sp>
        <p:nvSpPr>
          <p:cNvPr id="356" name="Google Shape;356;p37"/>
          <p:cNvSpPr/>
          <p:nvPr/>
        </p:nvSpPr>
        <p:spPr>
          <a:xfrm>
            <a:off x="2321332" y="2757288"/>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cxnSp>
        <p:nvCxnSpPr>
          <p:cNvPr id="357" name="Google Shape;357;p37"/>
          <p:cNvCxnSpPr/>
          <p:nvPr/>
        </p:nvCxnSpPr>
        <p:spPr>
          <a:xfrm>
            <a:off x="3949490"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58" name="Google Shape;358;p37"/>
          <p:cNvSpPr/>
          <p:nvPr/>
        </p:nvSpPr>
        <p:spPr>
          <a:xfrm flipH="1">
            <a:off x="3415911" y="2615708"/>
            <a:ext cx="1185000" cy="1281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9" name="Google Shape;359;p37"/>
          <p:cNvSpPr/>
          <p:nvPr/>
        </p:nvSpPr>
        <p:spPr>
          <a:xfrm>
            <a:off x="3415538" y="2757288"/>
            <a:ext cx="1185000" cy="128100"/>
          </a:xfrm>
          <a:prstGeom prst="parallelogram">
            <a:avLst>
              <a:gd fmla="val 9695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cxnSp>
        <p:nvCxnSpPr>
          <p:cNvPr id="360" name="Google Shape;360;p37"/>
          <p:cNvCxnSpPr/>
          <p:nvPr/>
        </p:nvCxnSpPr>
        <p:spPr>
          <a:xfrm>
            <a:off x="5041054"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61" name="Google Shape;361;p37"/>
          <p:cNvSpPr/>
          <p:nvPr/>
        </p:nvSpPr>
        <p:spPr>
          <a:xfrm flipH="1">
            <a:off x="4507474" y="2615708"/>
            <a:ext cx="1185000" cy="1281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2" name="Google Shape;362;p37"/>
          <p:cNvSpPr/>
          <p:nvPr/>
        </p:nvSpPr>
        <p:spPr>
          <a:xfrm>
            <a:off x="4507101" y="2757288"/>
            <a:ext cx="1185000" cy="1281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cxnSp>
        <p:nvCxnSpPr>
          <p:cNvPr id="363" name="Google Shape;363;p37"/>
          <p:cNvCxnSpPr/>
          <p:nvPr/>
        </p:nvCxnSpPr>
        <p:spPr>
          <a:xfrm>
            <a:off x="6129352"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64" name="Google Shape;364;p37"/>
          <p:cNvSpPr/>
          <p:nvPr/>
        </p:nvSpPr>
        <p:spPr>
          <a:xfrm flipH="1">
            <a:off x="5595772" y="26157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5" name="Google Shape;365;p37"/>
          <p:cNvSpPr/>
          <p:nvPr/>
        </p:nvSpPr>
        <p:spPr>
          <a:xfrm>
            <a:off x="5595400" y="27572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cxnSp>
        <p:nvCxnSpPr>
          <p:cNvPr id="366" name="Google Shape;366;p37"/>
          <p:cNvCxnSpPr/>
          <p:nvPr/>
        </p:nvCxnSpPr>
        <p:spPr>
          <a:xfrm>
            <a:off x="7221273" y="2076708"/>
            <a:ext cx="639000" cy="660000"/>
          </a:xfrm>
          <a:prstGeom prst="straightConnector1">
            <a:avLst/>
          </a:prstGeom>
          <a:noFill/>
          <a:ln cap="flat" cmpd="sng" w="9525">
            <a:solidFill>
              <a:srgbClr val="4E5567"/>
            </a:solidFill>
            <a:prstDash val="solid"/>
            <a:round/>
            <a:headEnd len="med" w="med" type="none"/>
            <a:tailEnd len="med" w="med" type="none"/>
          </a:ln>
        </p:spPr>
      </p:cxnSp>
      <p:sp>
        <p:nvSpPr>
          <p:cNvPr id="367" name="Google Shape;367;p37"/>
          <p:cNvSpPr/>
          <p:nvPr/>
        </p:nvSpPr>
        <p:spPr>
          <a:xfrm flipH="1">
            <a:off x="6687693" y="261570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8" name="Google Shape;368;p37"/>
          <p:cNvSpPr/>
          <p:nvPr/>
        </p:nvSpPr>
        <p:spPr>
          <a:xfrm>
            <a:off x="6687320" y="2757288"/>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99999"/>
              </a:solidFill>
            </a:endParaRPr>
          </a:p>
        </p:txBody>
      </p:sp>
      <p:sp>
        <p:nvSpPr>
          <p:cNvPr id="369" name="Google Shape;369;p37"/>
          <p:cNvSpPr txBox="1"/>
          <p:nvPr/>
        </p:nvSpPr>
        <p:spPr>
          <a:xfrm>
            <a:off x="8479358" y="451654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Lato"/>
                <a:ea typeface="Lato"/>
                <a:cs typeface="Lato"/>
                <a:sym typeface="Lato"/>
              </a:rPr>
              <a:t>‹#›</a:t>
            </a:fld>
            <a:endParaRPr sz="1000">
              <a:solidFill>
                <a:srgbClr val="FFFFFF"/>
              </a:solidFill>
              <a:latin typeface="Lato"/>
              <a:ea typeface="Lato"/>
              <a:cs typeface="Lato"/>
              <a:sym typeface="Lato"/>
            </a:endParaRPr>
          </a:p>
        </p:txBody>
      </p:sp>
      <p:pic>
        <p:nvPicPr>
          <p:cNvPr id="370" name="Google Shape;370;p37"/>
          <p:cNvPicPr preferRelativeResize="0"/>
          <p:nvPr/>
        </p:nvPicPr>
        <p:blipFill>
          <a:blip r:embed="rId3">
            <a:alphaModFix/>
          </a:blip>
          <a:stretch>
            <a:fillRect/>
          </a:stretch>
        </p:blipFill>
        <p:spPr>
          <a:xfrm>
            <a:off x="0" y="600"/>
            <a:ext cx="1245951" cy="12459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Budget/Bill of Materials</a:t>
            </a:r>
            <a:endParaRPr>
              <a:latin typeface="Lato"/>
              <a:ea typeface="Lato"/>
              <a:cs typeface="Lato"/>
              <a:sym typeface="Lato"/>
            </a:endParaRPr>
          </a:p>
        </p:txBody>
      </p:sp>
      <p:sp>
        <p:nvSpPr>
          <p:cNvPr id="376" name="Google Shape;376;p38"/>
          <p:cNvSpPr txBox="1"/>
          <p:nvPr/>
        </p:nvSpPr>
        <p:spPr>
          <a:xfrm>
            <a:off x="726038" y="21914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212C"/>
                </a:solidFill>
                <a:latin typeface="Lato"/>
                <a:ea typeface="Lato"/>
                <a:cs typeface="Lato"/>
                <a:sym typeface="Lato"/>
              </a:rPr>
              <a:t>01</a:t>
            </a:r>
            <a:r>
              <a:rPr lang="en" sz="1600">
                <a:solidFill>
                  <a:srgbClr val="1B212C"/>
                </a:solidFill>
                <a:latin typeface="Lato"/>
                <a:ea typeface="Lato"/>
                <a:cs typeface="Lato"/>
                <a:sym typeface="Lato"/>
              </a:rPr>
              <a:t> GPS Modules</a:t>
            </a:r>
            <a:endParaRPr>
              <a:solidFill>
                <a:srgbClr val="1B212C"/>
              </a:solidFill>
              <a:latin typeface="Lato"/>
              <a:ea typeface="Lato"/>
              <a:cs typeface="Lato"/>
              <a:sym typeface="Lato"/>
            </a:endParaRPr>
          </a:p>
        </p:txBody>
      </p:sp>
      <p:sp>
        <p:nvSpPr>
          <p:cNvPr id="377" name="Google Shape;377;p38"/>
          <p:cNvSpPr txBox="1"/>
          <p:nvPr/>
        </p:nvSpPr>
        <p:spPr>
          <a:xfrm>
            <a:off x="726038" y="26346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B212C"/>
                </a:solidFill>
                <a:latin typeface="Lato"/>
                <a:ea typeface="Lato"/>
                <a:cs typeface="Lato"/>
                <a:sym typeface="Lato"/>
              </a:rPr>
              <a:t>Estimated Amount: $100</a:t>
            </a:r>
            <a:endParaRPr sz="1000">
              <a:solidFill>
                <a:srgbClr val="1B212C"/>
              </a:solidFill>
              <a:latin typeface="Lato"/>
              <a:ea typeface="Lato"/>
              <a:cs typeface="Lato"/>
              <a:sym typeface="Lato"/>
            </a:endParaRPr>
          </a:p>
          <a:p>
            <a:pPr indent="0" lvl="0" marL="0" rtl="0" algn="l">
              <a:lnSpc>
                <a:spcPct val="115000"/>
              </a:lnSpc>
              <a:spcBef>
                <a:spcPts val="1600"/>
              </a:spcBef>
              <a:spcAft>
                <a:spcPts val="1600"/>
              </a:spcAft>
              <a:buNone/>
            </a:pPr>
            <a:r>
              <a:rPr lang="en" sz="1000">
                <a:solidFill>
                  <a:srgbClr val="1B212C"/>
                </a:solidFill>
                <a:latin typeface="Lato"/>
                <a:ea typeface="Lato"/>
                <a:cs typeface="Lato"/>
                <a:sym typeface="Lato"/>
              </a:rPr>
              <a:t>Actual: </a:t>
            </a:r>
            <a:r>
              <a:rPr lang="en" sz="1000">
                <a:solidFill>
                  <a:srgbClr val="1B212C"/>
                </a:solidFill>
                <a:latin typeface="Lato"/>
                <a:ea typeface="Lato"/>
                <a:cs typeface="Lato"/>
                <a:sym typeface="Lato"/>
              </a:rPr>
              <a:t>$18.99</a:t>
            </a:r>
            <a:endParaRPr sz="1000">
              <a:solidFill>
                <a:srgbClr val="1B212C"/>
              </a:solidFill>
              <a:latin typeface="Lato"/>
              <a:ea typeface="Lato"/>
              <a:cs typeface="Lato"/>
              <a:sym typeface="Lato"/>
            </a:endParaRPr>
          </a:p>
        </p:txBody>
      </p:sp>
      <p:sp>
        <p:nvSpPr>
          <p:cNvPr id="378" name="Google Shape;378;p38"/>
          <p:cNvSpPr txBox="1"/>
          <p:nvPr/>
        </p:nvSpPr>
        <p:spPr>
          <a:xfrm>
            <a:off x="726038" y="3604225"/>
            <a:ext cx="2137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212C"/>
                </a:solidFill>
                <a:latin typeface="Lato"/>
                <a:ea typeface="Lato"/>
                <a:cs typeface="Lato"/>
                <a:sym typeface="Lato"/>
              </a:rPr>
              <a:t>02</a:t>
            </a:r>
            <a:r>
              <a:rPr lang="en" sz="1600">
                <a:solidFill>
                  <a:srgbClr val="1B212C"/>
                </a:solidFill>
                <a:latin typeface="Lato"/>
                <a:ea typeface="Lato"/>
                <a:cs typeface="Lato"/>
                <a:sym typeface="Lato"/>
              </a:rPr>
              <a:t> Accelerometers</a:t>
            </a:r>
            <a:endParaRPr>
              <a:solidFill>
                <a:srgbClr val="1B212C"/>
              </a:solidFill>
              <a:latin typeface="Lato"/>
              <a:ea typeface="Lato"/>
              <a:cs typeface="Lato"/>
              <a:sym typeface="Lato"/>
            </a:endParaRPr>
          </a:p>
        </p:txBody>
      </p:sp>
      <p:sp>
        <p:nvSpPr>
          <p:cNvPr id="379" name="Google Shape;379;p38"/>
          <p:cNvSpPr txBox="1"/>
          <p:nvPr/>
        </p:nvSpPr>
        <p:spPr>
          <a:xfrm>
            <a:off x="726038" y="40474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B212C"/>
                </a:solidFill>
                <a:latin typeface="Lato"/>
                <a:ea typeface="Lato"/>
                <a:cs typeface="Lato"/>
                <a:sym typeface="Lato"/>
              </a:rPr>
              <a:t>Estimated Amount: $100</a:t>
            </a:r>
            <a:endParaRPr sz="1000">
              <a:solidFill>
                <a:srgbClr val="1B212C"/>
              </a:solidFill>
              <a:latin typeface="Lato"/>
              <a:ea typeface="Lato"/>
              <a:cs typeface="Lato"/>
              <a:sym typeface="Lato"/>
            </a:endParaRPr>
          </a:p>
          <a:p>
            <a:pPr indent="0" lvl="0" marL="0" rtl="0" algn="l">
              <a:lnSpc>
                <a:spcPct val="115000"/>
              </a:lnSpc>
              <a:spcBef>
                <a:spcPts val="1600"/>
              </a:spcBef>
              <a:spcAft>
                <a:spcPts val="1600"/>
              </a:spcAft>
              <a:buNone/>
            </a:pPr>
            <a:r>
              <a:rPr lang="en" sz="1000">
                <a:solidFill>
                  <a:srgbClr val="1B212C"/>
                </a:solidFill>
                <a:latin typeface="Lato"/>
                <a:ea typeface="Lato"/>
                <a:cs typeface="Lato"/>
                <a:sym typeface="Lato"/>
              </a:rPr>
              <a:t>Actual: $9.99</a:t>
            </a:r>
            <a:endParaRPr sz="1000">
              <a:solidFill>
                <a:srgbClr val="1B212C"/>
              </a:solidFill>
              <a:latin typeface="Lato"/>
              <a:ea typeface="Lato"/>
              <a:cs typeface="Lato"/>
              <a:sym typeface="Lato"/>
            </a:endParaRPr>
          </a:p>
        </p:txBody>
      </p:sp>
      <p:sp>
        <p:nvSpPr>
          <p:cNvPr id="380" name="Google Shape;380;p38"/>
          <p:cNvSpPr txBox="1"/>
          <p:nvPr/>
        </p:nvSpPr>
        <p:spPr>
          <a:xfrm>
            <a:off x="6461873" y="21914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212C"/>
                </a:solidFill>
                <a:latin typeface="Lato"/>
                <a:ea typeface="Lato"/>
                <a:cs typeface="Lato"/>
                <a:sym typeface="Lato"/>
              </a:rPr>
              <a:t>04 </a:t>
            </a:r>
            <a:r>
              <a:rPr lang="en" sz="1600">
                <a:solidFill>
                  <a:srgbClr val="1B212C"/>
                </a:solidFill>
                <a:latin typeface="Lato"/>
                <a:ea typeface="Lato"/>
                <a:cs typeface="Lato"/>
                <a:sym typeface="Lato"/>
              </a:rPr>
              <a:t>Connectors</a:t>
            </a:r>
            <a:endParaRPr>
              <a:solidFill>
                <a:srgbClr val="1B212C"/>
              </a:solidFill>
              <a:latin typeface="Lato"/>
              <a:ea typeface="Lato"/>
              <a:cs typeface="Lato"/>
              <a:sym typeface="Lato"/>
            </a:endParaRPr>
          </a:p>
        </p:txBody>
      </p:sp>
      <p:sp>
        <p:nvSpPr>
          <p:cNvPr id="381" name="Google Shape;381;p38"/>
          <p:cNvSpPr txBox="1"/>
          <p:nvPr/>
        </p:nvSpPr>
        <p:spPr>
          <a:xfrm>
            <a:off x="6461873" y="26346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B212C"/>
                </a:solidFill>
                <a:latin typeface="Lato"/>
                <a:ea typeface="Lato"/>
                <a:cs typeface="Lato"/>
                <a:sym typeface="Lato"/>
              </a:rPr>
              <a:t>Estimated Amount: $50</a:t>
            </a:r>
            <a:endParaRPr sz="1000">
              <a:solidFill>
                <a:srgbClr val="1B212C"/>
              </a:solidFill>
              <a:latin typeface="Lato"/>
              <a:ea typeface="Lato"/>
              <a:cs typeface="Lato"/>
              <a:sym typeface="Lato"/>
            </a:endParaRPr>
          </a:p>
          <a:p>
            <a:pPr indent="0" lvl="0" marL="0" rtl="0" algn="l">
              <a:lnSpc>
                <a:spcPct val="115000"/>
              </a:lnSpc>
              <a:spcBef>
                <a:spcPts val="1600"/>
              </a:spcBef>
              <a:spcAft>
                <a:spcPts val="1600"/>
              </a:spcAft>
              <a:buNone/>
            </a:pPr>
            <a:r>
              <a:rPr lang="en" sz="1000">
                <a:solidFill>
                  <a:srgbClr val="1B212C"/>
                </a:solidFill>
                <a:latin typeface="Lato"/>
                <a:ea typeface="Lato"/>
                <a:cs typeface="Lato"/>
                <a:sym typeface="Lato"/>
              </a:rPr>
              <a:t>Actual: $0</a:t>
            </a:r>
            <a:endParaRPr sz="1000">
              <a:solidFill>
                <a:srgbClr val="1B212C"/>
              </a:solidFill>
              <a:latin typeface="Lato"/>
              <a:ea typeface="Lato"/>
              <a:cs typeface="Lato"/>
              <a:sym typeface="Lato"/>
            </a:endParaRPr>
          </a:p>
        </p:txBody>
      </p:sp>
      <p:sp>
        <p:nvSpPr>
          <p:cNvPr id="382" name="Google Shape;382;p38"/>
          <p:cNvSpPr txBox="1"/>
          <p:nvPr/>
        </p:nvSpPr>
        <p:spPr>
          <a:xfrm>
            <a:off x="6461873" y="36042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1B212C"/>
                </a:solidFill>
                <a:latin typeface="Lato"/>
                <a:ea typeface="Lato"/>
                <a:cs typeface="Lato"/>
                <a:sym typeface="Lato"/>
              </a:rPr>
              <a:t>03</a:t>
            </a:r>
            <a:r>
              <a:rPr lang="en" sz="1600">
                <a:solidFill>
                  <a:srgbClr val="1B212C"/>
                </a:solidFill>
                <a:latin typeface="Lato"/>
                <a:ea typeface="Lato"/>
                <a:cs typeface="Lato"/>
                <a:sym typeface="Lato"/>
              </a:rPr>
              <a:t> Possible Arduino Board</a:t>
            </a:r>
            <a:endParaRPr>
              <a:solidFill>
                <a:srgbClr val="1B212C"/>
              </a:solidFill>
              <a:latin typeface="Lato"/>
              <a:ea typeface="Lato"/>
              <a:cs typeface="Lato"/>
              <a:sym typeface="Lato"/>
            </a:endParaRPr>
          </a:p>
        </p:txBody>
      </p:sp>
      <p:sp>
        <p:nvSpPr>
          <p:cNvPr id="383" name="Google Shape;383;p38"/>
          <p:cNvSpPr txBox="1"/>
          <p:nvPr/>
        </p:nvSpPr>
        <p:spPr>
          <a:xfrm>
            <a:off x="6461873" y="422850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B212C"/>
                </a:solidFill>
                <a:latin typeface="Lato"/>
                <a:ea typeface="Lato"/>
                <a:cs typeface="Lato"/>
                <a:sym typeface="Lato"/>
              </a:rPr>
              <a:t>Estimated Amount:  $50</a:t>
            </a:r>
            <a:endParaRPr sz="1000">
              <a:solidFill>
                <a:srgbClr val="1B212C"/>
              </a:solidFill>
              <a:latin typeface="Lato"/>
              <a:ea typeface="Lato"/>
              <a:cs typeface="Lato"/>
              <a:sym typeface="Lato"/>
            </a:endParaRPr>
          </a:p>
          <a:p>
            <a:pPr indent="0" lvl="0" marL="0" rtl="0" algn="l">
              <a:lnSpc>
                <a:spcPct val="115000"/>
              </a:lnSpc>
              <a:spcBef>
                <a:spcPts val="1600"/>
              </a:spcBef>
              <a:spcAft>
                <a:spcPts val="1600"/>
              </a:spcAft>
              <a:buNone/>
            </a:pPr>
            <a:r>
              <a:rPr lang="en" sz="1000">
                <a:solidFill>
                  <a:srgbClr val="1B212C"/>
                </a:solidFill>
                <a:latin typeface="Lato"/>
                <a:ea typeface="Lato"/>
                <a:cs typeface="Lato"/>
                <a:sym typeface="Lato"/>
              </a:rPr>
              <a:t>Actual: $0</a:t>
            </a:r>
            <a:endParaRPr sz="1000">
              <a:solidFill>
                <a:srgbClr val="1B212C"/>
              </a:solidFill>
              <a:latin typeface="Lato"/>
              <a:ea typeface="Lato"/>
              <a:cs typeface="Lato"/>
              <a:sym typeface="Lato"/>
            </a:endParaRPr>
          </a:p>
        </p:txBody>
      </p:sp>
      <p:cxnSp>
        <p:nvCxnSpPr>
          <p:cNvPr id="384" name="Google Shape;384;p38"/>
          <p:cNvCxnSpPr/>
          <p:nvPr/>
        </p:nvCxnSpPr>
        <p:spPr>
          <a:xfrm flipH="1">
            <a:off x="694032" y="19259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85" name="Google Shape;385;p38"/>
          <p:cNvCxnSpPr/>
          <p:nvPr/>
        </p:nvCxnSpPr>
        <p:spPr>
          <a:xfrm flipH="1">
            <a:off x="694130" y="33281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86" name="Google Shape;386;p38"/>
          <p:cNvCxnSpPr/>
          <p:nvPr/>
        </p:nvCxnSpPr>
        <p:spPr>
          <a:xfrm flipH="1">
            <a:off x="6014830" y="33281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87" name="Google Shape;387;p38"/>
          <p:cNvCxnSpPr/>
          <p:nvPr/>
        </p:nvCxnSpPr>
        <p:spPr>
          <a:xfrm flipH="1">
            <a:off x="694032" y="47392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88" name="Google Shape;388;p38"/>
          <p:cNvSpPr/>
          <p:nvPr/>
        </p:nvSpPr>
        <p:spPr>
          <a:xfrm>
            <a:off x="3084860" y="1944883"/>
            <a:ext cx="2787300" cy="2787300"/>
          </a:xfrm>
          <a:prstGeom prst="pie">
            <a:avLst>
              <a:gd fmla="val 10266124"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rot="5400000">
            <a:off x="3084848" y="1944883"/>
            <a:ext cx="2787300" cy="2787300"/>
          </a:xfrm>
          <a:prstGeom prst="pie">
            <a:avLst>
              <a:gd fmla="val 10795717" name="adj1"/>
              <a:gd fmla="val 14630327"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rot="10800000">
            <a:off x="3084848" y="1944868"/>
            <a:ext cx="2787300" cy="2787300"/>
          </a:xfrm>
          <a:prstGeom prst="pie">
            <a:avLst>
              <a:gd fmla="val 8854120" name="adj1"/>
              <a:gd fmla="val 13889644"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rot="-5400000">
            <a:off x="3084860" y="1944868"/>
            <a:ext cx="2787300" cy="2787300"/>
          </a:xfrm>
          <a:prstGeom prst="pie">
            <a:avLst>
              <a:gd fmla="val 8304469" name="adj1"/>
              <a:gd fmla="val 15568614"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8"/>
          <p:cNvGrpSpPr/>
          <p:nvPr/>
        </p:nvGrpSpPr>
        <p:grpSpPr>
          <a:xfrm rot="-3051277">
            <a:off x="5076299" y="2416823"/>
            <a:ext cx="737789" cy="737789"/>
            <a:chOff x="5428888" y="2158023"/>
            <a:chExt cx="828900" cy="828900"/>
          </a:xfrm>
        </p:grpSpPr>
        <p:sp>
          <p:nvSpPr>
            <p:cNvPr id="393" name="Google Shape;393;p3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8"/>
          <p:cNvSpPr txBox="1"/>
          <p:nvPr/>
        </p:nvSpPr>
        <p:spPr>
          <a:xfrm>
            <a:off x="3112482" y="31669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396" name="Google Shape;396;p38"/>
          <p:cNvSpPr txBox="1"/>
          <p:nvPr/>
        </p:nvSpPr>
        <p:spPr>
          <a:xfrm>
            <a:off x="4418320" y="32062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97" name="Google Shape;397;p38"/>
          <p:cNvGrpSpPr/>
          <p:nvPr/>
        </p:nvGrpSpPr>
        <p:grpSpPr>
          <a:xfrm>
            <a:off x="3016850" y="3206258"/>
            <a:ext cx="737729" cy="737729"/>
            <a:chOff x="2920647" y="2157958"/>
            <a:chExt cx="827700" cy="827700"/>
          </a:xfrm>
        </p:grpSpPr>
        <p:sp>
          <p:nvSpPr>
            <p:cNvPr id="398" name="Google Shape;398;p3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38"/>
          <p:cNvGrpSpPr/>
          <p:nvPr/>
        </p:nvGrpSpPr>
        <p:grpSpPr>
          <a:xfrm rot="-7639961">
            <a:off x="4860897" y="3783153"/>
            <a:ext cx="737836" cy="737836"/>
            <a:chOff x="2920647" y="2157958"/>
            <a:chExt cx="827700" cy="827700"/>
          </a:xfrm>
        </p:grpSpPr>
        <p:sp>
          <p:nvSpPr>
            <p:cNvPr id="401" name="Google Shape;401;p3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8"/>
          <p:cNvSpPr/>
          <p:nvPr/>
        </p:nvSpPr>
        <p:spPr>
          <a:xfrm>
            <a:off x="3667002" y="25270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txBox="1"/>
          <p:nvPr/>
        </p:nvSpPr>
        <p:spPr>
          <a:xfrm>
            <a:off x="4233718" y="20491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nvGrpSpPr>
          <p:cNvPr id="405" name="Google Shape;405;p38"/>
          <p:cNvGrpSpPr/>
          <p:nvPr/>
        </p:nvGrpSpPr>
        <p:grpSpPr>
          <a:xfrm rot="5400000">
            <a:off x="4106658" y="1853852"/>
            <a:ext cx="737729" cy="737729"/>
            <a:chOff x="2920647" y="2157958"/>
            <a:chExt cx="827700" cy="827700"/>
          </a:xfrm>
        </p:grpSpPr>
        <p:sp>
          <p:nvSpPr>
            <p:cNvPr id="406" name="Google Shape;406;p3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8"/>
          <p:cNvSpPr txBox="1"/>
          <p:nvPr/>
        </p:nvSpPr>
        <p:spPr>
          <a:xfrm>
            <a:off x="4975870" y="3883932"/>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409" name="Google Shape;409;p38"/>
          <p:cNvSpPr txBox="1"/>
          <p:nvPr/>
        </p:nvSpPr>
        <p:spPr>
          <a:xfrm>
            <a:off x="3131770" y="333870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410" name="Google Shape;410;p38"/>
          <p:cNvSpPr txBox="1"/>
          <p:nvPr/>
        </p:nvSpPr>
        <p:spPr>
          <a:xfrm>
            <a:off x="4267008" y="2007382"/>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11" name="Google Shape;411;p38"/>
          <p:cNvSpPr txBox="1"/>
          <p:nvPr/>
        </p:nvSpPr>
        <p:spPr>
          <a:xfrm>
            <a:off x="5191233" y="2604895"/>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412" name="Google Shape;412;p38"/>
          <p:cNvSpPr txBox="1"/>
          <p:nvPr/>
        </p:nvSpPr>
        <p:spPr>
          <a:xfrm>
            <a:off x="1792013" y="4740600"/>
            <a:ext cx="536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Total Budget: $300			Total Actual Spent: $36.65</a:t>
            </a:r>
            <a:endParaRPr sz="1300">
              <a:solidFill>
                <a:schemeClr val="accent1"/>
              </a:solidFill>
              <a:latin typeface="Lato"/>
              <a:ea typeface="Lato"/>
              <a:cs typeface="Lato"/>
              <a:sym typeface="Lato"/>
            </a:endParaRPr>
          </a:p>
        </p:txBody>
      </p:sp>
      <p:pic>
        <p:nvPicPr>
          <p:cNvPr id="413" name="Google Shape;413;p38"/>
          <p:cNvPicPr preferRelativeResize="0"/>
          <p:nvPr/>
        </p:nvPicPr>
        <p:blipFill>
          <a:blip r:embed="rId3">
            <a:alphaModFix/>
          </a:blip>
          <a:stretch>
            <a:fillRect/>
          </a:stretch>
        </p:blipFill>
        <p:spPr>
          <a:xfrm>
            <a:off x="0" y="600"/>
            <a:ext cx="1245951" cy="1245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Risks</a:t>
            </a:r>
            <a:endParaRPr>
              <a:latin typeface="Lato"/>
              <a:ea typeface="Lato"/>
              <a:cs typeface="Lato"/>
              <a:sym typeface="Lato"/>
            </a:endParaRPr>
          </a:p>
        </p:txBody>
      </p:sp>
      <p:sp>
        <p:nvSpPr>
          <p:cNvPr id="419" name="Google Shape;419;p39"/>
          <p:cNvSpPr txBox="1"/>
          <p:nvPr>
            <p:ph idx="1" type="body"/>
          </p:nvPr>
        </p:nvSpPr>
        <p:spPr>
          <a:xfrm>
            <a:off x="729325" y="2028175"/>
            <a:ext cx="4339500" cy="3182100"/>
          </a:xfrm>
          <a:prstGeom prst="rect">
            <a:avLst/>
          </a:prstGeom>
        </p:spPr>
        <p:txBody>
          <a:bodyPr anchorCtr="0" anchor="t" bIns="91425" lIns="91425" spcFirstLastPara="1" rIns="91425" wrap="square" tIns="91425">
            <a:normAutofit fontScale="47500" lnSpcReduction="20000"/>
          </a:bodyPr>
          <a:lstStyle/>
          <a:p>
            <a:pPr indent="-326066" lvl="0" marL="457200" rtl="0" algn="l">
              <a:spcBef>
                <a:spcPts val="0"/>
              </a:spcBef>
              <a:spcAft>
                <a:spcPts val="0"/>
              </a:spcAft>
              <a:buSzPct val="100000"/>
              <a:buChar char="●"/>
            </a:pPr>
            <a:r>
              <a:rPr lang="en" sz="3231"/>
              <a:t>Failure of parts </a:t>
            </a:r>
            <a:endParaRPr sz="3231"/>
          </a:p>
          <a:p>
            <a:pPr indent="-326066" lvl="1" marL="914400" rtl="0" algn="l">
              <a:spcBef>
                <a:spcPts val="0"/>
              </a:spcBef>
              <a:spcAft>
                <a:spcPts val="0"/>
              </a:spcAft>
              <a:buSzPct val="100000"/>
              <a:buChar char="○"/>
            </a:pPr>
            <a:r>
              <a:rPr lang="en" sz="3231"/>
              <a:t>Issues with arduino boards</a:t>
            </a:r>
            <a:endParaRPr sz="3231"/>
          </a:p>
          <a:p>
            <a:pPr indent="-326066" lvl="1" marL="914400" rtl="0" algn="l">
              <a:spcBef>
                <a:spcPts val="0"/>
              </a:spcBef>
              <a:spcAft>
                <a:spcPts val="0"/>
              </a:spcAft>
              <a:buSzPct val="100000"/>
              <a:buChar char="○"/>
            </a:pPr>
            <a:r>
              <a:rPr lang="en" sz="3231"/>
              <a:t>Possible faulty components</a:t>
            </a:r>
            <a:endParaRPr sz="3231"/>
          </a:p>
          <a:p>
            <a:pPr indent="-326066" lvl="1" marL="914400" rtl="0" algn="l">
              <a:spcBef>
                <a:spcPts val="0"/>
              </a:spcBef>
              <a:spcAft>
                <a:spcPts val="0"/>
              </a:spcAft>
              <a:buSzPct val="100000"/>
              <a:buChar char="○"/>
            </a:pPr>
            <a:r>
              <a:rPr lang="en" sz="3231"/>
              <a:t>Parts easily break</a:t>
            </a:r>
            <a:endParaRPr sz="3231"/>
          </a:p>
          <a:p>
            <a:pPr indent="-326066" lvl="0" marL="457200" rtl="0" algn="l">
              <a:spcBef>
                <a:spcPts val="0"/>
              </a:spcBef>
              <a:spcAft>
                <a:spcPts val="0"/>
              </a:spcAft>
              <a:buSzPct val="100000"/>
              <a:buChar char="●"/>
            </a:pPr>
            <a:r>
              <a:rPr lang="en" sz="3231"/>
              <a:t>Bugs in code</a:t>
            </a:r>
            <a:endParaRPr sz="3231"/>
          </a:p>
          <a:p>
            <a:pPr indent="-326066" lvl="1" marL="914400" rtl="0" algn="l">
              <a:spcBef>
                <a:spcPts val="0"/>
              </a:spcBef>
              <a:spcAft>
                <a:spcPts val="0"/>
              </a:spcAft>
              <a:buSzPct val="100000"/>
              <a:buChar char="○"/>
            </a:pPr>
            <a:r>
              <a:rPr lang="en" sz="3231"/>
              <a:t>Not behaving as expected </a:t>
            </a:r>
            <a:endParaRPr sz="3231"/>
          </a:p>
          <a:p>
            <a:pPr indent="-326066" lvl="0" marL="457200" rtl="0" algn="l">
              <a:spcBef>
                <a:spcPts val="0"/>
              </a:spcBef>
              <a:spcAft>
                <a:spcPts val="0"/>
              </a:spcAft>
              <a:buSzPct val="100000"/>
              <a:buChar char="●"/>
            </a:pPr>
            <a:r>
              <a:rPr lang="en" sz="3231"/>
              <a:t>Hardware Inexperience </a:t>
            </a:r>
            <a:endParaRPr sz="3231"/>
          </a:p>
          <a:p>
            <a:pPr indent="-326066" lvl="1" marL="914400" rtl="0" algn="l">
              <a:spcBef>
                <a:spcPts val="0"/>
              </a:spcBef>
              <a:spcAft>
                <a:spcPts val="0"/>
              </a:spcAft>
              <a:buSzPct val="100000"/>
              <a:buChar char="○"/>
            </a:pPr>
            <a:r>
              <a:rPr lang="en" sz="3231"/>
              <a:t>Wiring </a:t>
            </a:r>
            <a:endParaRPr sz="3231"/>
          </a:p>
          <a:p>
            <a:pPr indent="-326066" lvl="1" marL="914400" rtl="0" algn="l">
              <a:spcBef>
                <a:spcPts val="0"/>
              </a:spcBef>
              <a:spcAft>
                <a:spcPts val="0"/>
              </a:spcAft>
              <a:buSzPct val="100000"/>
              <a:buChar char="○"/>
            </a:pPr>
            <a:r>
              <a:rPr lang="en" sz="3231"/>
              <a:t>Micro-controllers</a:t>
            </a:r>
            <a:endParaRPr sz="3231"/>
          </a:p>
          <a:p>
            <a:pPr indent="-326066" lvl="0" marL="457200" rtl="0" algn="l">
              <a:spcBef>
                <a:spcPts val="0"/>
              </a:spcBef>
              <a:spcAft>
                <a:spcPts val="0"/>
              </a:spcAft>
              <a:buSzPct val="100000"/>
              <a:buChar char="●"/>
            </a:pPr>
            <a:r>
              <a:rPr lang="en" sz="3231"/>
              <a:t>Data issues and mishandling </a:t>
            </a:r>
            <a:endParaRPr sz="3231"/>
          </a:p>
          <a:p>
            <a:pPr indent="-326066" lvl="1" marL="914400" rtl="0" algn="l">
              <a:spcBef>
                <a:spcPts val="0"/>
              </a:spcBef>
              <a:spcAft>
                <a:spcPts val="0"/>
              </a:spcAft>
              <a:buSzPct val="100000"/>
              <a:buChar char="○"/>
            </a:pPr>
            <a:r>
              <a:rPr lang="en" sz="3231"/>
              <a:t>Different potential </a:t>
            </a:r>
            <a:r>
              <a:rPr lang="en" sz="3231"/>
              <a:t>setups we can have </a:t>
            </a:r>
            <a:endParaRPr sz="3231"/>
          </a:p>
          <a:p>
            <a:pPr indent="-326066" lvl="1" marL="914400" rtl="0" algn="l">
              <a:spcBef>
                <a:spcPts val="0"/>
              </a:spcBef>
              <a:spcAft>
                <a:spcPts val="0"/>
              </a:spcAft>
              <a:buSzPct val="100000"/>
              <a:buChar char="○"/>
            </a:pPr>
            <a:r>
              <a:rPr lang="en" sz="3231"/>
              <a:t>Weather Issues </a:t>
            </a:r>
            <a:endParaRPr sz="3231"/>
          </a:p>
        </p:txBody>
      </p:sp>
      <p:pic>
        <p:nvPicPr>
          <p:cNvPr id="420" name="Google Shape;420;p39"/>
          <p:cNvPicPr preferRelativeResize="0"/>
          <p:nvPr/>
        </p:nvPicPr>
        <p:blipFill>
          <a:blip r:embed="rId3">
            <a:alphaModFix/>
          </a:blip>
          <a:stretch>
            <a:fillRect/>
          </a:stretch>
        </p:blipFill>
        <p:spPr>
          <a:xfrm>
            <a:off x="4409750" y="1010375"/>
            <a:ext cx="2435525" cy="2435525"/>
          </a:xfrm>
          <a:prstGeom prst="rect">
            <a:avLst/>
          </a:prstGeom>
          <a:noFill/>
          <a:ln>
            <a:noFill/>
          </a:ln>
        </p:spPr>
      </p:pic>
      <p:pic>
        <p:nvPicPr>
          <p:cNvPr id="421" name="Google Shape;421;p39"/>
          <p:cNvPicPr preferRelativeResize="0"/>
          <p:nvPr/>
        </p:nvPicPr>
        <p:blipFill>
          <a:blip r:embed="rId4">
            <a:alphaModFix/>
          </a:blip>
          <a:stretch>
            <a:fillRect/>
          </a:stretch>
        </p:blipFill>
        <p:spPr>
          <a:xfrm>
            <a:off x="6228063" y="2781225"/>
            <a:ext cx="2466975" cy="1847850"/>
          </a:xfrm>
          <a:prstGeom prst="rect">
            <a:avLst/>
          </a:prstGeom>
          <a:noFill/>
          <a:ln>
            <a:noFill/>
          </a:ln>
        </p:spPr>
      </p:pic>
      <p:pic>
        <p:nvPicPr>
          <p:cNvPr id="422" name="Google Shape;422;p39"/>
          <p:cNvPicPr preferRelativeResize="0"/>
          <p:nvPr/>
        </p:nvPicPr>
        <p:blipFill>
          <a:blip r:embed="rId5">
            <a:alphaModFix/>
          </a:blip>
          <a:stretch>
            <a:fillRect/>
          </a:stretch>
        </p:blipFill>
        <p:spPr>
          <a:xfrm>
            <a:off x="0" y="600"/>
            <a:ext cx="1245951" cy="12459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Lato"/>
                <a:ea typeface="Lato"/>
                <a:cs typeface="Lato"/>
                <a:sym typeface="Lato"/>
              </a:rPr>
              <a:t>Physical Demonstration</a:t>
            </a:r>
            <a:endParaRPr>
              <a:latin typeface="Lato"/>
              <a:ea typeface="Lato"/>
              <a:cs typeface="Lato"/>
              <a:sym typeface="Lato"/>
            </a:endParaRPr>
          </a:p>
        </p:txBody>
      </p:sp>
      <p:pic>
        <p:nvPicPr>
          <p:cNvPr id="428" name="Google Shape;428;p40"/>
          <p:cNvPicPr preferRelativeResize="0"/>
          <p:nvPr/>
        </p:nvPicPr>
        <p:blipFill>
          <a:blip r:embed="rId3">
            <a:alphaModFix/>
          </a:blip>
          <a:stretch>
            <a:fillRect/>
          </a:stretch>
        </p:blipFill>
        <p:spPr>
          <a:xfrm>
            <a:off x="0" y="600"/>
            <a:ext cx="1245951" cy="1245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GPS Data Output</a:t>
            </a:r>
            <a:endParaRPr>
              <a:latin typeface="Lato"/>
              <a:ea typeface="Lato"/>
              <a:cs typeface="Lato"/>
              <a:sym typeface="Lato"/>
            </a:endParaRPr>
          </a:p>
        </p:txBody>
      </p:sp>
      <p:sp>
        <p:nvSpPr>
          <p:cNvPr id="434" name="Google Shape;434;p41"/>
          <p:cNvSpPr txBox="1"/>
          <p:nvPr>
            <p:ph idx="1" type="body"/>
          </p:nvPr>
        </p:nvSpPr>
        <p:spPr>
          <a:xfrm>
            <a:off x="729450" y="3071525"/>
            <a:ext cx="3214800" cy="17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Raw sentences sent, parsed by TinyGPS</a:t>
            </a:r>
            <a:endParaRPr/>
          </a:p>
          <a:p>
            <a:pPr indent="0" lvl="0" marL="0" rtl="0" algn="l">
              <a:spcBef>
                <a:spcPts val="1200"/>
              </a:spcBef>
              <a:spcAft>
                <a:spcPts val="0"/>
              </a:spcAft>
              <a:buNone/>
            </a:pPr>
            <a:r>
              <a:rPr lang="en"/>
              <a:t>Note the degrees/minutes difference</a:t>
            </a:r>
            <a:endParaRPr/>
          </a:p>
          <a:p>
            <a:pPr indent="0" lvl="0" marL="0" rtl="0" algn="l">
              <a:spcBef>
                <a:spcPts val="1200"/>
              </a:spcBef>
              <a:spcAft>
                <a:spcPts val="1200"/>
              </a:spcAft>
              <a:buNone/>
            </a:pPr>
            <a:r>
              <a:rPr lang="en"/>
              <a:t>Future Plans: also get orientation data</a:t>
            </a:r>
            <a:endParaRPr/>
          </a:p>
        </p:txBody>
      </p:sp>
      <p:pic>
        <p:nvPicPr>
          <p:cNvPr id="435" name="Google Shape;435;p41"/>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436" name="Google Shape;436;p41"/>
          <p:cNvPicPr preferRelativeResize="0"/>
          <p:nvPr/>
        </p:nvPicPr>
        <p:blipFill>
          <a:blip r:embed="rId4">
            <a:alphaModFix/>
          </a:blip>
          <a:stretch>
            <a:fillRect/>
          </a:stretch>
        </p:blipFill>
        <p:spPr>
          <a:xfrm>
            <a:off x="829101" y="1925950"/>
            <a:ext cx="5994165" cy="101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200">
                <a:latin typeface="Lato"/>
                <a:ea typeface="Lato"/>
                <a:cs typeface="Lato"/>
                <a:sym typeface="Lato"/>
              </a:rPr>
              <a:t>Objective</a:t>
            </a:r>
            <a:endParaRPr sz="5200">
              <a:latin typeface="Lato"/>
              <a:ea typeface="Lato"/>
              <a:cs typeface="Lato"/>
              <a:sym typeface="Lato"/>
            </a:endParaRPr>
          </a:p>
        </p:txBody>
      </p:sp>
      <p:sp>
        <p:nvSpPr>
          <p:cNvPr id="104" name="Google Shape;104;p15"/>
          <p:cNvSpPr txBox="1"/>
          <p:nvPr>
            <p:ph idx="1" type="body"/>
          </p:nvPr>
        </p:nvSpPr>
        <p:spPr>
          <a:xfrm>
            <a:off x="729450" y="1901225"/>
            <a:ext cx="4687500" cy="1827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To implement and test embedded software to drive a robotic arm for optical beam alignment between two devices. </a:t>
            </a:r>
            <a:endParaRPr sz="1500"/>
          </a:p>
          <a:p>
            <a:pPr indent="-323850" lvl="0" marL="457200" rtl="0" algn="l">
              <a:spcBef>
                <a:spcPts val="0"/>
              </a:spcBef>
              <a:spcAft>
                <a:spcPts val="0"/>
              </a:spcAft>
              <a:buSzPts val="1500"/>
              <a:buChar char="●"/>
            </a:pPr>
            <a:r>
              <a:rPr lang="en" sz="1500"/>
              <a:t>We will be implementing the rough alignment software that will then utilize minor adjustment software in the future.</a:t>
            </a:r>
            <a:endParaRPr sz="1500"/>
          </a:p>
        </p:txBody>
      </p:sp>
      <p:pic>
        <p:nvPicPr>
          <p:cNvPr id="105" name="Google Shape;105;p15"/>
          <p:cNvPicPr preferRelativeResize="0"/>
          <p:nvPr/>
        </p:nvPicPr>
        <p:blipFill>
          <a:blip r:embed="rId3">
            <a:alphaModFix/>
          </a:blip>
          <a:stretch>
            <a:fillRect/>
          </a:stretch>
        </p:blipFill>
        <p:spPr>
          <a:xfrm>
            <a:off x="6179200" y="1079325"/>
            <a:ext cx="2238639" cy="2984852"/>
          </a:xfrm>
          <a:prstGeom prst="rect">
            <a:avLst/>
          </a:prstGeom>
          <a:noFill/>
          <a:ln>
            <a:noFill/>
          </a:ln>
        </p:spPr>
      </p:pic>
      <p:pic>
        <p:nvPicPr>
          <p:cNvPr id="106" name="Google Shape;106;p15"/>
          <p:cNvPicPr preferRelativeResize="0"/>
          <p:nvPr/>
        </p:nvPicPr>
        <p:blipFill>
          <a:blip r:embed="rId4">
            <a:alphaModFix/>
          </a:blip>
          <a:stretch>
            <a:fillRect/>
          </a:stretch>
        </p:blipFill>
        <p:spPr>
          <a:xfrm>
            <a:off x="0" y="600"/>
            <a:ext cx="1245951" cy="12459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Robot Movement</a:t>
            </a:r>
            <a:endParaRPr>
              <a:latin typeface="Lato"/>
              <a:ea typeface="Lato"/>
              <a:cs typeface="Lato"/>
              <a:sym typeface="Lato"/>
            </a:endParaRPr>
          </a:p>
        </p:txBody>
      </p:sp>
      <p:sp>
        <p:nvSpPr>
          <p:cNvPr id="442" name="Google Shape;442;p42"/>
          <p:cNvSpPr txBox="1"/>
          <p:nvPr>
            <p:ph idx="1" type="body"/>
          </p:nvPr>
        </p:nvSpPr>
        <p:spPr>
          <a:xfrm>
            <a:off x="729325" y="2078875"/>
            <a:ext cx="3406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Autonomous movement of the robot. </a:t>
            </a:r>
            <a:endParaRPr/>
          </a:p>
          <a:p>
            <a:pPr indent="0" lvl="0" marL="0" rtl="0" algn="l">
              <a:spcBef>
                <a:spcPts val="1200"/>
              </a:spcBef>
              <a:spcAft>
                <a:spcPts val="0"/>
              </a:spcAft>
              <a:buNone/>
            </a:pPr>
            <a:r>
              <a:rPr lang="en"/>
              <a:t>Future plans: </a:t>
            </a:r>
            <a:endParaRPr/>
          </a:p>
          <a:p>
            <a:pPr indent="0" lvl="0" marL="0" rtl="0" algn="l">
              <a:spcBef>
                <a:spcPts val="1200"/>
              </a:spcBef>
              <a:spcAft>
                <a:spcPts val="1200"/>
              </a:spcAft>
              <a:buNone/>
            </a:pPr>
            <a:r>
              <a:rPr lang="en"/>
              <a:t>	Using this autonomous </a:t>
            </a:r>
            <a:r>
              <a:rPr lang="en"/>
              <a:t>movement</a:t>
            </a:r>
            <a:r>
              <a:rPr lang="en"/>
              <a:t> in tandem with positional data.</a:t>
            </a:r>
            <a:endParaRPr/>
          </a:p>
        </p:txBody>
      </p:sp>
      <p:pic>
        <p:nvPicPr>
          <p:cNvPr id="443" name="Google Shape;443;p42"/>
          <p:cNvPicPr preferRelativeResize="0"/>
          <p:nvPr/>
        </p:nvPicPr>
        <p:blipFill>
          <a:blip r:embed="rId3">
            <a:alphaModFix/>
          </a:blip>
          <a:stretch>
            <a:fillRect/>
          </a:stretch>
        </p:blipFill>
        <p:spPr>
          <a:xfrm>
            <a:off x="0" y="600"/>
            <a:ext cx="1245951" cy="1245951"/>
          </a:xfrm>
          <a:prstGeom prst="rect">
            <a:avLst/>
          </a:prstGeom>
          <a:noFill/>
          <a:ln>
            <a:noFill/>
          </a:ln>
        </p:spPr>
      </p:pic>
      <p:pic>
        <p:nvPicPr>
          <p:cNvPr id="444" name="Google Shape;444;p42" title="IMG_5087.mov">
            <a:hlinkClick r:id="rId4"/>
          </p:cNvPr>
          <p:cNvPicPr preferRelativeResize="0"/>
          <p:nvPr/>
        </p:nvPicPr>
        <p:blipFill>
          <a:blip r:embed="rId5">
            <a:alphaModFix/>
          </a:blip>
          <a:stretch>
            <a:fillRect/>
          </a:stretch>
        </p:blipFill>
        <p:spPr>
          <a:xfrm>
            <a:off x="4135650" y="1246550"/>
            <a:ext cx="4620076" cy="346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Value Proposition</a:t>
            </a:r>
            <a:endParaRPr>
              <a:latin typeface="Lato"/>
              <a:ea typeface="Lato"/>
              <a:cs typeface="Lato"/>
              <a:sym typeface="Lato"/>
            </a:endParaRPr>
          </a:p>
        </p:txBody>
      </p:sp>
      <p:sp>
        <p:nvSpPr>
          <p:cNvPr id="112" name="Google Shape;112;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467" lvl="0" marL="457200" rtl="0" algn="l">
              <a:lnSpc>
                <a:spcPct val="130000"/>
              </a:lnSpc>
              <a:spcBef>
                <a:spcPts val="0"/>
              </a:spcBef>
              <a:spcAft>
                <a:spcPts val="0"/>
              </a:spcAft>
              <a:buSzPts val="1494"/>
              <a:buChar char="●"/>
            </a:pPr>
            <a:r>
              <a:rPr lang="en" sz="1493"/>
              <a:t>Optical transfer allows for far greater transfer capacity than using electricity. </a:t>
            </a:r>
            <a:endParaRPr sz="1493"/>
          </a:p>
          <a:p>
            <a:pPr indent="-323467" lvl="0" marL="457200" rtl="0" algn="l">
              <a:lnSpc>
                <a:spcPct val="130000"/>
              </a:lnSpc>
              <a:spcBef>
                <a:spcPts val="0"/>
              </a:spcBef>
              <a:spcAft>
                <a:spcPts val="0"/>
              </a:spcAft>
              <a:buSzPts val="1494"/>
              <a:buChar char="●"/>
            </a:pPr>
            <a:r>
              <a:rPr lang="en" sz="1493"/>
              <a:t>It can be implemented in a cost effective, yet environmentally friendly way via lasers. </a:t>
            </a:r>
            <a:endParaRPr sz="1493"/>
          </a:p>
          <a:p>
            <a:pPr indent="-323467" lvl="0" marL="457200" rtl="0" algn="l">
              <a:lnSpc>
                <a:spcPct val="130000"/>
              </a:lnSpc>
              <a:spcBef>
                <a:spcPts val="0"/>
              </a:spcBef>
              <a:spcAft>
                <a:spcPts val="0"/>
              </a:spcAft>
              <a:buSzPts val="1494"/>
              <a:buChar char="●"/>
            </a:pPr>
            <a:r>
              <a:rPr lang="en" sz="1493"/>
              <a:t>Laser data transfer requires very precise alignment between two devices, and often takes hours of labor to establish a single connection. </a:t>
            </a:r>
            <a:endParaRPr sz="1493"/>
          </a:p>
          <a:p>
            <a:pPr indent="-323467" lvl="0" marL="457200" rtl="0" algn="l">
              <a:lnSpc>
                <a:spcPct val="130000"/>
              </a:lnSpc>
              <a:spcBef>
                <a:spcPts val="0"/>
              </a:spcBef>
              <a:spcAft>
                <a:spcPts val="0"/>
              </a:spcAft>
              <a:buSzPts val="1494"/>
              <a:buChar char="●"/>
            </a:pPr>
            <a:r>
              <a:rPr lang="en" sz="1493"/>
              <a:t>We will design software which utilizes GPS that enables the devices to align and form a connection with a single button press.</a:t>
            </a:r>
            <a:endParaRPr sz="1493"/>
          </a:p>
          <a:p>
            <a:pPr indent="0" lvl="0" marL="0" rtl="0" algn="l">
              <a:lnSpc>
                <a:spcPct val="95000"/>
              </a:lnSpc>
              <a:spcBef>
                <a:spcPts val="1200"/>
              </a:spcBef>
              <a:spcAft>
                <a:spcPts val="0"/>
              </a:spcAft>
              <a:buSzPts val="275"/>
              <a:buNone/>
            </a:pPr>
            <a:r>
              <a:t/>
            </a:r>
            <a:endParaRPr sz="225"/>
          </a:p>
          <a:p>
            <a:pPr indent="0" lvl="0" marL="0" rtl="0" algn="l">
              <a:lnSpc>
                <a:spcPct val="95000"/>
              </a:lnSpc>
              <a:spcBef>
                <a:spcPts val="1200"/>
              </a:spcBef>
              <a:spcAft>
                <a:spcPts val="1200"/>
              </a:spcAft>
              <a:buSzPts val="275"/>
              <a:buNone/>
            </a:pPr>
            <a:r>
              <a:t/>
            </a:r>
            <a:endParaRPr sz="325"/>
          </a:p>
        </p:txBody>
      </p:sp>
      <p:pic>
        <p:nvPicPr>
          <p:cNvPr id="113" name="Google Shape;113;p16"/>
          <p:cNvPicPr preferRelativeResize="0"/>
          <p:nvPr/>
        </p:nvPicPr>
        <p:blipFill>
          <a:blip r:embed="rId3">
            <a:alphaModFix/>
          </a:blip>
          <a:stretch>
            <a:fillRect/>
          </a:stretch>
        </p:blipFill>
        <p:spPr>
          <a:xfrm>
            <a:off x="6842875" y="3850025"/>
            <a:ext cx="2170326" cy="1220800"/>
          </a:xfrm>
          <a:prstGeom prst="rect">
            <a:avLst/>
          </a:prstGeom>
          <a:noFill/>
          <a:ln>
            <a:noFill/>
          </a:ln>
        </p:spPr>
      </p:pic>
      <p:pic>
        <p:nvPicPr>
          <p:cNvPr id="114" name="Google Shape;114;p16"/>
          <p:cNvPicPr preferRelativeResize="0"/>
          <p:nvPr/>
        </p:nvPicPr>
        <p:blipFill rotWithShape="1">
          <a:blip r:embed="rId4">
            <a:alphaModFix/>
          </a:blip>
          <a:srcRect b="0" l="0" r="19034" t="0"/>
          <a:stretch/>
        </p:blipFill>
        <p:spPr>
          <a:xfrm>
            <a:off x="4882225" y="3852738"/>
            <a:ext cx="1757175" cy="1215375"/>
          </a:xfrm>
          <a:prstGeom prst="rect">
            <a:avLst/>
          </a:prstGeom>
          <a:noFill/>
          <a:ln>
            <a:noFill/>
          </a:ln>
        </p:spPr>
      </p:pic>
      <p:pic>
        <p:nvPicPr>
          <p:cNvPr id="115" name="Google Shape;115;p16"/>
          <p:cNvPicPr preferRelativeResize="0"/>
          <p:nvPr/>
        </p:nvPicPr>
        <p:blipFill>
          <a:blip r:embed="rId5">
            <a:alphaModFix/>
          </a:blip>
          <a:stretch>
            <a:fillRect/>
          </a:stretch>
        </p:blipFill>
        <p:spPr>
          <a:xfrm>
            <a:off x="5310475" y="545200"/>
            <a:ext cx="3247450" cy="1554351"/>
          </a:xfrm>
          <a:prstGeom prst="rect">
            <a:avLst/>
          </a:prstGeom>
          <a:noFill/>
          <a:ln>
            <a:noFill/>
          </a:ln>
        </p:spPr>
      </p:pic>
      <p:pic>
        <p:nvPicPr>
          <p:cNvPr id="116" name="Google Shape;116;p16"/>
          <p:cNvPicPr preferRelativeResize="0"/>
          <p:nvPr/>
        </p:nvPicPr>
        <p:blipFill>
          <a:blip r:embed="rId6">
            <a:alphaModFix/>
          </a:blip>
          <a:stretch>
            <a:fillRect/>
          </a:stretch>
        </p:blipFill>
        <p:spPr>
          <a:xfrm>
            <a:off x="0" y="600"/>
            <a:ext cx="1245951" cy="1245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a:t>
            </a:r>
            <a:r>
              <a:rPr lang="en">
                <a:latin typeface="Lato"/>
                <a:ea typeface="Lato"/>
                <a:cs typeface="Lato"/>
                <a:sym typeface="Lato"/>
              </a:rPr>
              <a:t>ackground - Laser Data Transfer</a:t>
            </a:r>
            <a:endParaRPr>
              <a:latin typeface="Lato"/>
              <a:ea typeface="Lato"/>
              <a:cs typeface="Lato"/>
              <a:sym typeface="Lato"/>
            </a:endParaRPr>
          </a:p>
        </p:txBody>
      </p:sp>
      <p:sp>
        <p:nvSpPr>
          <p:cNvPr id="122" name="Google Shape;122;p17"/>
          <p:cNvSpPr txBox="1"/>
          <p:nvPr>
            <p:ph idx="1" type="body"/>
          </p:nvPr>
        </p:nvSpPr>
        <p:spPr>
          <a:xfrm>
            <a:off x="729325" y="2078875"/>
            <a:ext cx="5386500" cy="2261100"/>
          </a:xfrm>
          <a:prstGeom prst="rect">
            <a:avLst/>
          </a:prstGeom>
        </p:spPr>
        <p:txBody>
          <a:bodyPr anchorCtr="0" anchor="t" bIns="91425" lIns="91425" spcFirstLastPara="1" rIns="91425" wrap="square" tIns="91425">
            <a:normAutofit fontScale="25000" lnSpcReduction="20000"/>
          </a:bodyPr>
          <a:lstStyle/>
          <a:p>
            <a:pPr indent="-320509" lvl="0" marL="457200" rtl="0" algn="l">
              <a:lnSpc>
                <a:spcPct val="150000"/>
              </a:lnSpc>
              <a:spcBef>
                <a:spcPts val="0"/>
              </a:spcBef>
              <a:spcAft>
                <a:spcPts val="0"/>
              </a:spcAft>
              <a:buSzPct val="100000"/>
              <a:buChar char="●"/>
            </a:pPr>
            <a:r>
              <a:rPr lang="en" sz="5789"/>
              <a:t>Fiber and network cables are fast and secure, but often expensive, and require physical connections. </a:t>
            </a:r>
            <a:endParaRPr sz="5789"/>
          </a:p>
          <a:p>
            <a:pPr indent="-320509" lvl="0" marL="457200" rtl="0" algn="l">
              <a:lnSpc>
                <a:spcPct val="150000"/>
              </a:lnSpc>
              <a:spcBef>
                <a:spcPts val="0"/>
              </a:spcBef>
              <a:spcAft>
                <a:spcPts val="0"/>
              </a:spcAft>
              <a:buSzPct val="100000"/>
              <a:buChar char="●"/>
            </a:pPr>
            <a:r>
              <a:rPr lang="en" sz="5789"/>
              <a:t>Wifi has no cables and can be fast, but struggles with security vulnerabilities and has a hard cap on transfer speeds. </a:t>
            </a:r>
            <a:endParaRPr sz="5789"/>
          </a:p>
          <a:p>
            <a:pPr indent="-320509" lvl="0" marL="457200" rtl="0" algn="l">
              <a:lnSpc>
                <a:spcPct val="150000"/>
              </a:lnSpc>
              <a:spcBef>
                <a:spcPts val="0"/>
              </a:spcBef>
              <a:spcAft>
                <a:spcPts val="0"/>
              </a:spcAft>
              <a:buSzPct val="100000"/>
              <a:buChar char="●"/>
            </a:pPr>
            <a:r>
              <a:rPr lang="en" sz="5789"/>
              <a:t> Our technology will look to take the best of both implementations without their drawbacks.</a:t>
            </a:r>
            <a:endParaRPr sz="5789"/>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3" name="Google Shape;123;p17"/>
          <p:cNvPicPr preferRelativeResize="0"/>
          <p:nvPr/>
        </p:nvPicPr>
        <p:blipFill>
          <a:blip r:embed="rId3">
            <a:alphaModFix/>
          </a:blip>
          <a:stretch>
            <a:fillRect/>
          </a:stretch>
        </p:blipFill>
        <p:spPr>
          <a:xfrm>
            <a:off x="5899875" y="2027425"/>
            <a:ext cx="3244125" cy="3116075"/>
          </a:xfrm>
          <a:prstGeom prst="rect">
            <a:avLst/>
          </a:prstGeom>
          <a:noFill/>
          <a:ln>
            <a:noFill/>
          </a:ln>
        </p:spPr>
      </p:pic>
      <p:pic>
        <p:nvPicPr>
          <p:cNvPr id="124" name="Google Shape;124;p17"/>
          <p:cNvPicPr preferRelativeResize="0"/>
          <p:nvPr/>
        </p:nvPicPr>
        <p:blipFill>
          <a:blip r:embed="rId4">
            <a:alphaModFix/>
          </a:blip>
          <a:stretch>
            <a:fillRect/>
          </a:stretch>
        </p:blipFill>
        <p:spPr>
          <a:xfrm>
            <a:off x="0" y="600"/>
            <a:ext cx="1245951" cy="1245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Background  - Hansen Photonics</a:t>
            </a:r>
            <a:endParaRPr>
              <a:latin typeface="Lato"/>
              <a:ea typeface="Lato"/>
              <a:cs typeface="Lato"/>
              <a:sym typeface="Lato"/>
            </a:endParaRPr>
          </a:p>
        </p:txBody>
      </p:sp>
      <p:sp>
        <p:nvSpPr>
          <p:cNvPr id="130" name="Google Shape;130;p18"/>
          <p:cNvSpPr txBox="1"/>
          <p:nvPr>
            <p:ph idx="1" type="body"/>
          </p:nvPr>
        </p:nvSpPr>
        <p:spPr>
          <a:xfrm>
            <a:off x="729325" y="2078875"/>
            <a:ext cx="4311900" cy="2808000"/>
          </a:xfrm>
          <a:prstGeom prst="rect">
            <a:avLst/>
          </a:prstGeom>
        </p:spPr>
        <p:txBody>
          <a:bodyPr anchorCtr="0" anchor="t" bIns="91425" lIns="91425" spcFirstLastPara="1" rIns="91425" wrap="square" tIns="91425">
            <a:normAutofit fontScale="25000" lnSpcReduction="20000"/>
          </a:bodyPr>
          <a:lstStyle/>
          <a:p>
            <a:pPr indent="-318063" lvl="0" marL="457200" rtl="0" algn="l">
              <a:lnSpc>
                <a:spcPct val="150000"/>
              </a:lnSpc>
              <a:spcBef>
                <a:spcPts val="0"/>
              </a:spcBef>
              <a:spcAft>
                <a:spcPts val="0"/>
              </a:spcAft>
              <a:buSzPct val="100000"/>
              <a:buChar char="●"/>
            </a:pPr>
            <a:r>
              <a:rPr lang="en" sz="5635"/>
              <a:t>Hansen Photonics Incorporated is a small, family company located in Burien, Washington.</a:t>
            </a:r>
            <a:endParaRPr sz="5635"/>
          </a:p>
          <a:p>
            <a:pPr indent="-318063" lvl="0" marL="457200" rtl="0" algn="l">
              <a:lnSpc>
                <a:spcPct val="150000"/>
              </a:lnSpc>
              <a:spcBef>
                <a:spcPts val="0"/>
              </a:spcBef>
              <a:spcAft>
                <a:spcPts val="0"/>
              </a:spcAft>
              <a:buSzPct val="100000"/>
              <a:buChar char="●"/>
            </a:pPr>
            <a:r>
              <a:rPr lang="en" sz="5635"/>
              <a:t>They contribute to the computer networking industry with patents that cover modular networking hardware devices and systems.</a:t>
            </a:r>
            <a:endParaRPr sz="5635"/>
          </a:p>
          <a:p>
            <a:pPr indent="-318063" lvl="0" marL="457200" rtl="0" algn="l">
              <a:lnSpc>
                <a:spcPct val="150000"/>
              </a:lnSpc>
              <a:spcBef>
                <a:spcPts val="0"/>
              </a:spcBef>
              <a:spcAft>
                <a:spcPts val="0"/>
              </a:spcAft>
              <a:buSzPct val="100000"/>
              <a:buChar char="●"/>
            </a:pPr>
            <a:r>
              <a:rPr lang="en" sz="5635"/>
              <a:t> HPI works with universities, environmental science centers, and small businesses to help provide new, cutting-edge hardware solutions for everyone.</a:t>
            </a:r>
            <a:endParaRPr sz="5635"/>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1" name="Google Shape;131;p18"/>
          <p:cNvPicPr preferRelativeResize="0"/>
          <p:nvPr/>
        </p:nvPicPr>
        <p:blipFill>
          <a:blip r:embed="rId3">
            <a:alphaModFix/>
          </a:blip>
          <a:stretch>
            <a:fillRect/>
          </a:stretch>
        </p:blipFill>
        <p:spPr>
          <a:xfrm>
            <a:off x="7146150" y="515349"/>
            <a:ext cx="1997850" cy="1997824"/>
          </a:xfrm>
          <a:prstGeom prst="rect">
            <a:avLst/>
          </a:prstGeom>
          <a:noFill/>
          <a:ln>
            <a:noFill/>
          </a:ln>
        </p:spPr>
      </p:pic>
      <p:pic>
        <p:nvPicPr>
          <p:cNvPr id="132" name="Google Shape;132;p18"/>
          <p:cNvPicPr preferRelativeResize="0"/>
          <p:nvPr/>
        </p:nvPicPr>
        <p:blipFill rotWithShape="1">
          <a:blip r:embed="rId4">
            <a:alphaModFix/>
          </a:blip>
          <a:srcRect b="0" l="0" r="0" t="0"/>
          <a:stretch/>
        </p:blipFill>
        <p:spPr>
          <a:xfrm>
            <a:off x="4996550" y="2275100"/>
            <a:ext cx="2401021" cy="2807998"/>
          </a:xfrm>
          <a:prstGeom prst="rect">
            <a:avLst/>
          </a:prstGeom>
          <a:noFill/>
          <a:ln>
            <a:noFill/>
          </a:ln>
        </p:spPr>
      </p:pic>
      <p:pic>
        <p:nvPicPr>
          <p:cNvPr id="133" name="Google Shape;133;p18"/>
          <p:cNvPicPr preferRelativeResize="0"/>
          <p:nvPr/>
        </p:nvPicPr>
        <p:blipFill>
          <a:blip r:embed="rId5">
            <a:alphaModFix/>
          </a:blip>
          <a:stretch>
            <a:fillRect/>
          </a:stretch>
        </p:blipFill>
        <p:spPr>
          <a:xfrm>
            <a:off x="0" y="600"/>
            <a:ext cx="1245951" cy="1245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Product Requirements</a:t>
            </a:r>
            <a:endParaRPr>
              <a:latin typeface="Lato"/>
              <a:ea typeface="Lato"/>
              <a:cs typeface="Lato"/>
              <a:sym typeface="Lato"/>
            </a:endParaRPr>
          </a:p>
        </p:txBody>
      </p:sp>
      <p:sp>
        <p:nvSpPr>
          <p:cNvPr id="139" name="Google Shape;139;p19"/>
          <p:cNvSpPr txBox="1"/>
          <p:nvPr/>
        </p:nvSpPr>
        <p:spPr>
          <a:xfrm>
            <a:off x="1005375" y="20044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a:ea typeface="Lato"/>
                <a:cs typeface="Lato"/>
                <a:sym typeface="Lato"/>
              </a:rPr>
              <a:t>01</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140" name="Google Shape;140;p19"/>
          <p:cNvSpPr txBox="1"/>
          <p:nvPr/>
        </p:nvSpPr>
        <p:spPr>
          <a:xfrm>
            <a:off x="1738275" y="204108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accent1"/>
                </a:solidFill>
                <a:latin typeface="Lato"/>
                <a:ea typeface="Lato"/>
                <a:cs typeface="Lato"/>
                <a:sym typeface="Lato"/>
              </a:rPr>
              <a:t>This alignment process shall work at a minimum distance of 6 feet.</a:t>
            </a:r>
            <a:endParaRPr>
              <a:solidFill>
                <a:schemeClr val="accent1"/>
              </a:solidFill>
              <a:latin typeface="Lato"/>
              <a:ea typeface="Lato"/>
              <a:cs typeface="Lato"/>
              <a:sym typeface="Lato"/>
            </a:endParaRPr>
          </a:p>
        </p:txBody>
      </p:sp>
      <p:sp>
        <p:nvSpPr>
          <p:cNvPr id="141" name="Google Shape;141;p19"/>
          <p:cNvSpPr txBox="1"/>
          <p:nvPr/>
        </p:nvSpPr>
        <p:spPr>
          <a:xfrm>
            <a:off x="1005375" y="26161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a:ea typeface="Lato"/>
                <a:cs typeface="Lato"/>
                <a:sym typeface="Lato"/>
              </a:rPr>
              <a:t>02</a:t>
            </a:r>
            <a:endParaRPr sz="1500">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sp>
        <p:nvSpPr>
          <p:cNvPr id="142" name="Google Shape;142;p19"/>
          <p:cNvSpPr txBox="1"/>
          <p:nvPr/>
        </p:nvSpPr>
        <p:spPr>
          <a:xfrm>
            <a:off x="1738275" y="2657950"/>
            <a:ext cx="61029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accent1"/>
                </a:solidFill>
                <a:latin typeface="Lato"/>
                <a:ea typeface="Lato"/>
                <a:cs typeface="Lato"/>
                <a:sym typeface="Lato"/>
              </a:rPr>
              <a:t>After beginning the program, the alignment process shall be fully automatic.</a:t>
            </a:r>
            <a:endParaRPr>
              <a:solidFill>
                <a:schemeClr val="accent1"/>
              </a:solidFill>
              <a:latin typeface="Lato"/>
              <a:ea typeface="Lato"/>
              <a:cs typeface="Lato"/>
              <a:sym typeface="Lato"/>
            </a:endParaRPr>
          </a:p>
        </p:txBody>
      </p:sp>
      <p:sp>
        <p:nvSpPr>
          <p:cNvPr id="143" name="Google Shape;143;p19"/>
          <p:cNvSpPr txBox="1"/>
          <p:nvPr/>
        </p:nvSpPr>
        <p:spPr>
          <a:xfrm>
            <a:off x="1005375" y="32491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a:ea typeface="Lato"/>
                <a:cs typeface="Lato"/>
                <a:sym typeface="Lato"/>
              </a:rPr>
              <a:t>03</a:t>
            </a:r>
            <a:endParaRPr>
              <a:solidFill>
                <a:schemeClr val="dk2"/>
              </a:solidFill>
              <a:latin typeface="Lato"/>
              <a:ea typeface="Lato"/>
              <a:cs typeface="Lato"/>
              <a:sym typeface="Lato"/>
            </a:endParaRPr>
          </a:p>
        </p:txBody>
      </p:sp>
      <p:sp>
        <p:nvSpPr>
          <p:cNvPr id="144" name="Google Shape;144;p19"/>
          <p:cNvSpPr txBox="1"/>
          <p:nvPr/>
        </p:nvSpPr>
        <p:spPr>
          <a:xfrm>
            <a:off x="1738275" y="332228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accent1"/>
                </a:solidFill>
                <a:latin typeface="Lato"/>
                <a:ea typeface="Lato"/>
                <a:cs typeface="Lato"/>
                <a:sym typeface="Lato"/>
              </a:rPr>
              <a:t>The devices shall weigh fewer than 10 lbs each.</a:t>
            </a:r>
            <a:endParaRPr>
              <a:solidFill>
                <a:schemeClr val="accent1"/>
              </a:solidFill>
              <a:latin typeface="Lato"/>
              <a:ea typeface="Lato"/>
              <a:cs typeface="Lato"/>
              <a:sym typeface="Lato"/>
            </a:endParaRPr>
          </a:p>
        </p:txBody>
      </p:sp>
      <p:sp>
        <p:nvSpPr>
          <p:cNvPr id="145" name="Google Shape;145;p19"/>
          <p:cNvSpPr txBox="1"/>
          <p:nvPr/>
        </p:nvSpPr>
        <p:spPr>
          <a:xfrm>
            <a:off x="1005375" y="38824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Lato"/>
                <a:ea typeface="Lato"/>
                <a:cs typeface="Lato"/>
                <a:sym typeface="Lato"/>
              </a:rPr>
              <a:t>04</a:t>
            </a:r>
            <a:endParaRPr>
              <a:solidFill>
                <a:schemeClr val="dk2"/>
              </a:solidFill>
              <a:latin typeface="Lato"/>
              <a:ea typeface="Lato"/>
              <a:cs typeface="Lato"/>
              <a:sym typeface="Lato"/>
            </a:endParaRPr>
          </a:p>
        </p:txBody>
      </p:sp>
      <p:sp>
        <p:nvSpPr>
          <p:cNvPr id="146" name="Google Shape;146;p19"/>
          <p:cNvSpPr txBox="1"/>
          <p:nvPr/>
        </p:nvSpPr>
        <p:spPr>
          <a:xfrm>
            <a:off x="1738275" y="39242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accent1"/>
                </a:solidFill>
                <a:latin typeface="Lato"/>
                <a:ea typeface="Lato"/>
                <a:cs typeface="Lato"/>
                <a:sym typeface="Lato"/>
              </a:rPr>
              <a:t>The program shall be written in a modular style.</a:t>
            </a:r>
            <a:endParaRPr>
              <a:solidFill>
                <a:schemeClr val="accent1"/>
              </a:solidFill>
              <a:latin typeface="Lato"/>
              <a:ea typeface="Lato"/>
              <a:cs typeface="Lato"/>
              <a:sym typeface="Lato"/>
            </a:endParaRPr>
          </a:p>
        </p:txBody>
      </p:sp>
      <p:pic>
        <p:nvPicPr>
          <p:cNvPr id="147" name="Google Shape;147;p19"/>
          <p:cNvPicPr preferRelativeResize="0"/>
          <p:nvPr/>
        </p:nvPicPr>
        <p:blipFill>
          <a:blip r:embed="rId3">
            <a:alphaModFix/>
          </a:blip>
          <a:stretch>
            <a:fillRect/>
          </a:stretch>
        </p:blipFill>
        <p:spPr>
          <a:xfrm>
            <a:off x="0" y="600"/>
            <a:ext cx="1245951" cy="124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ato"/>
                <a:ea typeface="Lato"/>
                <a:cs typeface="Lato"/>
                <a:sym typeface="Lato"/>
              </a:rPr>
              <a:t>Key Attributes</a:t>
            </a:r>
            <a:endParaRPr>
              <a:latin typeface="Lato"/>
              <a:ea typeface="Lato"/>
              <a:cs typeface="Lato"/>
              <a:sym typeface="Lato"/>
            </a:endParaRPr>
          </a:p>
        </p:txBody>
      </p:sp>
      <p:pic>
        <p:nvPicPr>
          <p:cNvPr id="153" name="Google Shape;153;p20"/>
          <p:cNvPicPr preferRelativeResize="0"/>
          <p:nvPr/>
        </p:nvPicPr>
        <p:blipFill>
          <a:blip r:embed="rId3">
            <a:alphaModFix/>
          </a:blip>
          <a:stretch>
            <a:fillRect/>
          </a:stretch>
        </p:blipFill>
        <p:spPr>
          <a:xfrm>
            <a:off x="4785900" y="1040025"/>
            <a:ext cx="4084598" cy="3063448"/>
          </a:xfrm>
          <a:prstGeom prst="rect">
            <a:avLst/>
          </a:prstGeom>
          <a:noFill/>
          <a:ln>
            <a:noFill/>
          </a:ln>
        </p:spPr>
      </p:pic>
      <p:sp>
        <p:nvSpPr>
          <p:cNvPr id="154" name="Google Shape;154;p20"/>
          <p:cNvSpPr txBox="1"/>
          <p:nvPr/>
        </p:nvSpPr>
        <p:spPr>
          <a:xfrm>
            <a:off x="353950" y="2571750"/>
            <a:ext cx="4053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Big Picture Idea</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Breakdown of individual units and systems</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Breakdown of Code</a:t>
            </a:r>
            <a:endParaRPr>
              <a:solidFill>
                <a:schemeClr val="accent1"/>
              </a:solidFill>
              <a:latin typeface="Lato"/>
              <a:ea typeface="Lato"/>
              <a:cs typeface="Lato"/>
              <a:sym typeface="Lato"/>
            </a:endParaRPr>
          </a:p>
          <a:p>
            <a:pPr indent="0" lvl="0" marL="457200" rtl="0" algn="l">
              <a:spcBef>
                <a:spcPts val="0"/>
              </a:spcBef>
              <a:spcAft>
                <a:spcPts val="0"/>
              </a:spcAft>
              <a:buNone/>
            </a:pPr>
            <a:r>
              <a:t/>
            </a:r>
            <a:endParaRPr>
              <a:solidFill>
                <a:schemeClr val="accent1"/>
              </a:solidFill>
              <a:latin typeface="Lato"/>
              <a:ea typeface="Lato"/>
              <a:cs typeface="Lato"/>
              <a:sym typeface="Lato"/>
            </a:endParaRPr>
          </a:p>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Wiring Diagrams</a:t>
            </a:r>
            <a:endParaRPr>
              <a:solidFill>
                <a:schemeClr val="accent1"/>
              </a:solidFill>
              <a:latin typeface="Lato"/>
              <a:ea typeface="Lato"/>
              <a:cs typeface="Lato"/>
              <a:sym typeface="Lato"/>
            </a:endParaRPr>
          </a:p>
        </p:txBody>
      </p:sp>
      <p:pic>
        <p:nvPicPr>
          <p:cNvPr id="155" name="Google Shape;155;p20"/>
          <p:cNvPicPr preferRelativeResize="0"/>
          <p:nvPr/>
        </p:nvPicPr>
        <p:blipFill>
          <a:blip r:embed="rId4">
            <a:alphaModFix/>
          </a:blip>
          <a:stretch>
            <a:fillRect/>
          </a:stretch>
        </p:blipFill>
        <p:spPr>
          <a:xfrm>
            <a:off x="0" y="600"/>
            <a:ext cx="1245951" cy="1245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Big Picture </a:t>
            </a:r>
            <a:r>
              <a:rPr lang="en">
                <a:latin typeface="Lato"/>
                <a:ea typeface="Lato"/>
                <a:cs typeface="Lato"/>
                <a:sym typeface="Lato"/>
              </a:rPr>
              <a:t> </a:t>
            </a:r>
            <a:endParaRPr>
              <a:latin typeface="Lato"/>
              <a:ea typeface="Lato"/>
              <a:cs typeface="Lato"/>
              <a:sym typeface="Lato"/>
            </a:endParaRPr>
          </a:p>
        </p:txBody>
      </p:sp>
      <p:sp>
        <p:nvSpPr>
          <p:cNvPr id="161" name="Google Shape;161;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We will be using the GPS modules and </a:t>
            </a:r>
            <a:r>
              <a:rPr lang="en" sz="1400"/>
              <a:t>accelerometers</a:t>
            </a:r>
            <a:r>
              <a:rPr lang="en" sz="1400"/>
              <a:t> to get the positional data of the robot and the laser. This will allow us to pivot the robot to look in the direction of the sensor, then line up the sensor and laser for maximum signal strength. </a:t>
            </a:r>
            <a:endParaRPr sz="1400"/>
          </a:p>
        </p:txBody>
      </p:sp>
      <p:pic>
        <p:nvPicPr>
          <p:cNvPr id="162" name="Google Shape;162;p21"/>
          <p:cNvPicPr preferRelativeResize="0"/>
          <p:nvPr/>
        </p:nvPicPr>
        <p:blipFill>
          <a:blip r:embed="rId3">
            <a:alphaModFix/>
          </a:blip>
          <a:stretch>
            <a:fillRect/>
          </a:stretch>
        </p:blipFill>
        <p:spPr>
          <a:xfrm>
            <a:off x="1407375" y="2882401"/>
            <a:ext cx="1695836" cy="2261100"/>
          </a:xfrm>
          <a:prstGeom prst="rect">
            <a:avLst/>
          </a:prstGeom>
          <a:noFill/>
          <a:ln>
            <a:noFill/>
          </a:ln>
        </p:spPr>
      </p:pic>
      <p:sp>
        <p:nvSpPr>
          <p:cNvPr id="163" name="Google Shape;163;p21"/>
          <p:cNvSpPr/>
          <p:nvPr/>
        </p:nvSpPr>
        <p:spPr>
          <a:xfrm rot="10800000">
            <a:off x="2267200" y="3456575"/>
            <a:ext cx="3597000" cy="2058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64" name="Google Shape;164;p21"/>
          <p:cNvPicPr preferRelativeResize="0"/>
          <p:nvPr/>
        </p:nvPicPr>
        <p:blipFill>
          <a:blip r:embed="rId4">
            <a:alphaModFix/>
          </a:blip>
          <a:stretch>
            <a:fillRect/>
          </a:stretch>
        </p:blipFill>
        <p:spPr>
          <a:xfrm>
            <a:off x="0" y="600"/>
            <a:ext cx="1245951" cy="1245951"/>
          </a:xfrm>
          <a:prstGeom prst="rect">
            <a:avLst/>
          </a:prstGeom>
          <a:noFill/>
          <a:ln>
            <a:noFill/>
          </a:ln>
        </p:spPr>
      </p:pic>
      <p:pic>
        <p:nvPicPr>
          <p:cNvPr id="165" name="Google Shape;165;p21"/>
          <p:cNvPicPr preferRelativeResize="0"/>
          <p:nvPr/>
        </p:nvPicPr>
        <p:blipFill rotWithShape="1">
          <a:blip r:embed="rId5">
            <a:alphaModFix/>
          </a:blip>
          <a:srcRect b="4394" l="0" r="0" t="22973"/>
          <a:stretch/>
        </p:blipFill>
        <p:spPr>
          <a:xfrm>
            <a:off x="6021850" y="2882400"/>
            <a:ext cx="1757201" cy="226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